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6" r:id="rId1"/>
  </p:sldMasterIdLst>
  <p:sldIdLst>
    <p:sldId id="256" r:id="rId2"/>
    <p:sldId id="320" r:id="rId3"/>
    <p:sldId id="258" r:id="rId4"/>
    <p:sldId id="267" r:id="rId5"/>
    <p:sldId id="277" r:id="rId6"/>
    <p:sldId id="321" r:id="rId7"/>
    <p:sldId id="263" r:id="rId8"/>
    <p:sldId id="278" r:id="rId9"/>
    <p:sldId id="279" r:id="rId10"/>
    <p:sldId id="300" r:id="rId11"/>
    <p:sldId id="326" r:id="rId12"/>
    <p:sldId id="282" r:id="rId13"/>
    <p:sldId id="283" r:id="rId14"/>
    <p:sldId id="302" r:id="rId15"/>
    <p:sldId id="304" r:id="rId16"/>
    <p:sldId id="276" r:id="rId17"/>
    <p:sldId id="330" r:id="rId18"/>
    <p:sldId id="271" r:id="rId19"/>
    <p:sldId id="285" r:id="rId20"/>
    <p:sldId id="323" r:id="rId21"/>
    <p:sldId id="286" r:id="rId22"/>
    <p:sldId id="307" r:id="rId23"/>
    <p:sldId id="327" r:id="rId24"/>
    <p:sldId id="287" r:id="rId25"/>
    <p:sldId id="318" r:id="rId26"/>
    <p:sldId id="324" r:id="rId27"/>
    <p:sldId id="292" r:id="rId28"/>
    <p:sldId id="331" r:id="rId29"/>
    <p:sldId id="328" r:id="rId30"/>
    <p:sldId id="312" r:id="rId31"/>
    <p:sldId id="313" r:id="rId32"/>
    <p:sldId id="315" r:id="rId33"/>
    <p:sldId id="316" r:id="rId34"/>
    <p:sldId id="264" r:id="rId35"/>
    <p:sldId id="317" r:id="rId36"/>
    <p:sldId id="295" r:id="rId37"/>
    <p:sldId id="296" r:id="rId38"/>
    <p:sldId id="297" r:id="rId39"/>
    <p:sldId id="299" r:id="rId40"/>
    <p:sldId id="303" r:id="rId41"/>
    <p:sldId id="305" r:id="rId42"/>
    <p:sldId id="306" r:id="rId43"/>
    <p:sldId id="265" r:id="rId44"/>
    <p:sldId id="266"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CBE933-7B3A-48AA-AF95-8973D5E27A8A}" v="24" dt="2022-09-27T21:21:57.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dLbls>
          <c:showLegendKey val="0"/>
          <c:showVal val="0"/>
          <c:showCatName val="0"/>
          <c:showSerName val="0"/>
          <c:showPercent val="0"/>
          <c:showBubbleSize val="0"/>
        </c:dLbls>
        <c:gapWidth val="219"/>
        <c:overlap val="-27"/>
        <c:axId val="1339207023"/>
        <c:axId val="1339205103"/>
      </c:barChart>
      <c:catAx>
        <c:axId val="1339207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39205103"/>
        <c:crosses val="autoZero"/>
        <c:auto val="1"/>
        <c:lblAlgn val="ctr"/>
        <c:lblOffset val="100"/>
        <c:noMultiLvlLbl val="0"/>
      </c:catAx>
      <c:valAx>
        <c:axId val="13392051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392070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acrossLinear" id="1">
  <a:schemeClr val="dk1">
    <a:tint val="88000"/>
  </a:schemeClr>
  <a:schemeClr val="dk1">
    <a:tint val="55000"/>
  </a:schemeClr>
  <a:schemeClr val="dk1">
    <a:tint val="78000"/>
  </a:schemeClr>
  <a:schemeClr val="dk1">
    <a:tint val="92000"/>
  </a:schemeClr>
  <a:schemeClr val="dk1">
    <a:tint val="70000"/>
  </a:schemeClr>
  <a:schemeClr val="dk1">
    <a:tint val="30000"/>
  </a:schemeClr>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9B0FD9-E04F-4F0D-AE7E-B946836A6C62}" type="doc">
      <dgm:prSet loTypeId="urn:microsoft.com/office/officeart/2005/8/layout/default" loCatId="list" qsTypeId="urn:microsoft.com/office/officeart/2005/8/quickstyle/simple2" qsCatId="simple" csTypeId="urn:microsoft.com/office/officeart/2005/8/colors/colorful1" csCatId="colorful" phldr="1"/>
      <dgm:spPr/>
      <dgm:t>
        <a:bodyPr/>
        <a:lstStyle/>
        <a:p>
          <a:endParaRPr lang="en-US"/>
        </a:p>
      </dgm:t>
    </dgm:pt>
    <dgm:pt modelId="{EB182809-87E7-4762-AA51-E46B87358A1D}">
      <dgm:prSet/>
      <dgm:spPr/>
      <dgm:t>
        <a:bodyPr/>
        <a:lstStyle/>
        <a:p>
          <a:r>
            <a:rPr lang="en-US" dirty="0"/>
            <a:t>Team members roles and responsibilities</a:t>
          </a:r>
        </a:p>
      </dgm:t>
    </dgm:pt>
    <dgm:pt modelId="{5FE54C7A-801D-475F-8681-D9B04F1EE2FE}" type="parTrans" cxnId="{A7554F95-B7B8-4E91-90DA-4D712D1FA646}">
      <dgm:prSet/>
      <dgm:spPr/>
      <dgm:t>
        <a:bodyPr/>
        <a:lstStyle/>
        <a:p>
          <a:endParaRPr lang="en-US"/>
        </a:p>
      </dgm:t>
    </dgm:pt>
    <dgm:pt modelId="{176E297F-3CF0-4588-8E2B-7449929A2988}" type="sibTrans" cxnId="{A7554F95-B7B8-4E91-90DA-4D712D1FA646}">
      <dgm:prSet/>
      <dgm:spPr/>
      <dgm:t>
        <a:bodyPr/>
        <a:lstStyle/>
        <a:p>
          <a:endParaRPr lang="en-US"/>
        </a:p>
      </dgm:t>
    </dgm:pt>
    <dgm:pt modelId="{23D51A32-BF7E-489A-AECF-CF98CCAD70D1}">
      <dgm:prSet/>
      <dgm:spPr/>
      <dgm:t>
        <a:bodyPr/>
        <a:lstStyle/>
        <a:p>
          <a:r>
            <a:rPr lang="en-US" dirty="0"/>
            <a:t>Improvements made from professor feedback</a:t>
          </a:r>
        </a:p>
      </dgm:t>
    </dgm:pt>
    <dgm:pt modelId="{02369C00-C823-49DB-9F94-B9BB49C7F59F}" type="parTrans" cxnId="{208C19F4-93AF-4B06-9E18-FD52B2529E86}">
      <dgm:prSet/>
      <dgm:spPr/>
      <dgm:t>
        <a:bodyPr/>
        <a:lstStyle/>
        <a:p>
          <a:endParaRPr lang="en-US"/>
        </a:p>
      </dgm:t>
    </dgm:pt>
    <dgm:pt modelId="{5AD8F0A3-A304-4FB1-B978-7BC92A2C828C}" type="sibTrans" cxnId="{208C19F4-93AF-4B06-9E18-FD52B2529E86}">
      <dgm:prSet/>
      <dgm:spPr/>
      <dgm:t>
        <a:bodyPr/>
        <a:lstStyle/>
        <a:p>
          <a:endParaRPr lang="en-US"/>
        </a:p>
      </dgm:t>
    </dgm:pt>
    <dgm:pt modelId="{9E1B1AE3-B4F6-4D5A-86B1-28FE0C028B6B}">
      <dgm:prSet/>
      <dgm:spPr/>
      <dgm:t>
        <a:bodyPr/>
        <a:lstStyle/>
        <a:p>
          <a:r>
            <a:rPr lang="en-US" dirty="0"/>
            <a:t>Project description</a:t>
          </a:r>
        </a:p>
      </dgm:t>
    </dgm:pt>
    <dgm:pt modelId="{6F5D828E-5450-457F-81EA-4CD099345802}" type="parTrans" cxnId="{32A04A72-E7F3-4CC9-8F24-76AAC15BA843}">
      <dgm:prSet/>
      <dgm:spPr/>
      <dgm:t>
        <a:bodyPr/>
        <a:lstStyle/>
        <a:p>
          <a:endParaRPr lang="en-US"/>
        </a:p>
      </dgm:t>
    </dgm:pt>
    <dgm:pt modelId="{91F37F2E-D618-49DD-80BF-D41CB9256D7A}" type="sibTrans" cxnId="{32A04A72-E7F3-4CC9-8F24-76AAC15BA843}">
      <dgm:prSet/>
      <dgm:spPr/>
      <dgm:t>
        <a:bodyPr/>
        <a:lstStyle/>
        <a:p>
          <a:endParaRPr lang="en-US"/>
        </a:p>
      </dgm:t>
    </dgm:pt>
    <dgm:pt modelId="{F60879D4-FA14-4394-B557-13437A4A3ACD}">
      <dgm:prSet/>
      <dgm:spPr/>
      <dgm:t>
        <a:bodyPr/>
        <a:lstStyle/>
        <a:p>
          <a:r>
            <a:rPr lang="en-US" dirty="0"/>
            <a:t>Team working agreement</a:t>
          </a:r>
        </a:p>
      </dgm:t>
    </dgm:pt>
    <dgm:pt modelId="{BC07C81B-1BD5-4474-8A59-3DDECF99605B}" type="parTrans" cxnId="{395BAE37-C980-480B-AEBF-D537BF459794}">
      <dgm:prSet/>
      <dgm:spPr/>
      <dgm:t>
        <a:bodyPr/>
        <a:lstStyle/>
        <a:p>
          <a:endParaRPr lang="en-US"/>
        </a:p>
      </dgm:t>
    </dgm:pt>
    <dgm:pt modelId="{A4E01CC0-15FD-46D3-A483-31F0368B6CC9}" type="sibTrans" cxnId="{395BAE37-C980-480B-AEBF-D537BF459794}">
      <dgm:prSet/>
      <dgm:spPr/>
      <dgm:t>
        <a:bodyPr/>
        <a:lstStyle/>
        <a:p>
          <a:endParaRPr lang="en-US"/>
        </a:p>
      </dgm:t>
    </dgm:pt>
    <dgm:pt modelId="{EACBD787-F236-4F4C-A041-0900BABDC761}">
      <dgm:prSet/>
      <dgm:spPr/>
      <dgm:t>
        <a:bodyPr/>
        <a:lstStyle/>
        <a:p>
          <a:r>
            <a:rPr lang="en-US"/>
            <a:t>Personas</a:t>
          </a:r>
        </a:p>
      </dgm:t>
    </dgm:pt>
    <dgm:pt modelId="{7E98EDCD-C9E7-427B-8FF4-47B4C72BBA4A}" type="parTrans" cxnId="{1B7F332C-6BA5-4817-AD34-663DF2334FB8}">
      <dgm:prSet/>
      <dgm:spPr/>
      <dgm:t>
        <a:bodyPr/>
        <a:lstStyle/>
        <a:p>
          <a:endParaRPr lang="en-US"/>
        </a:p>
      </dgm:t>
    </dgm:pt>
    <dgm:pt modelId="{242AFB9C-68CD-433C-AF4C-FC4702843328}" type="sibTrans" cxnId="{1B7F332C-6BA5-4817-AD34-663DF2334FB8}">
      <dgm:prSet/>
      <dgm:spPr/>
      <dgm:t>
        <a:bodyPr/>
        <a:lstStyle/>
        <a:p>
          <a:endParaRPr lang="en-US"/>
        </a:p>
      </dgm:t>
    </dgm:pt>
    <dgm:pt modelId="{2E30635E-51BF-4540-ADF2-9A933682E111}">
      <dgm:prSet/>
      <dgm:spPr/>
      <dgm:t>
        <a:bodyPr/>
        <a:lstStyle/>
        <a:p>
          <a:r>
            <a:rPr lang="en-US"/>
            <a:t>MVP</a:t>
          </a:r>
        </a:p>
      </dgm:t>
    </dgm:pt>
    <dgm:pt modelId="{C5DBC457-35B4-4725-8CB0-D69E9C4C5924}" type="parTrans" cxnId="{E45CF712-CABD-4899-8ABC-8154FC413FC1}">
      <dgm:prSet/>
      <dgm:spPr/>
      <dgm:t>
        <a:bodyPr/>
        <a:lstStyle/>
        <a:p>
          <a:endParaRPr lang="en-US"/>
        </a:p>
      </dgm:t>
    </dgm:pt>
    <dgm:pt modelId="{38B574F7-E6FE-4E88-AF19-E23B2FC7A06A}" type="sibTrans" cxnId="{E45CF712-CABD-4899-8ABC-8154FC413FC1}">
      <dgm:prSet/>
      <dgm:spPr/>
      <dgm:t>
        <a:bodyPr/>
        <a:lstStyle/>
        <a:p>
          <a:endParaRPr lang="en-US"/>
        </a:p>
      </dgm:t>
    </dgm:pt>
    <dgm:pt modelId="{D8027A30-50AF-484B-BE32-E208D37A074F}">
      <dgm:prSet/>
      <dgm:spPr/>
      <dgm:t>
        <a:bodyPr/>
        <a:lstStyle/>
        <a:p>
          <a:r>
            <a:rPr lang="en-US"/>
            <a:t>Technologies</a:t>
          </a:r>
        </a:p>
      </dgm:t>
    </dgm:pt>
    <dgm:pt modelId="{FA1976E9-516F-4A49-A761-331DD0C7A4E0}" type="parTrans" cxnId="{8DDE3C5B-F757-42F8-B02F-A7D03513B0CB}">
      <dgm:prSet/>
      <dgm:spPr/>
      <dgm:t>
        <a:bodyPr/>
        <a:lstStyle/>
        <a:p>
          <a:endParaRPr lang="en-US"/>
        </a:p>
      </dgm:t>
    </dgm:pt>
    <dgm:pt modelId="{7991761D-864E-4944-A19E-B839187BCBAE}" type="sibTrans" cxnId="{8DDE3C5B-F757-42F8-B02F-A7D03513B0CB}">
      <dgm:prSet/>
      <dgm:spPr/>
      <dgm:t>
        <a:bodyPr/>
        <a:lstStyle/>
        <a:p>
          <a:endParaRPr lang="en-US"/>
        </a:p>
      </dgm:t>
    </dgm:pt>
    <dgm:pt modelId="{D85878F7-33BA-49F1-98B8-E0C645192F00}">
      <dgm:prSet/>
      <dgm:spPr/>
      <dgm:t>
        <a:bodyPr/>
        <a:lstStyle/>
        <a:p>
          <a:r>
            <a:rPr lang="en-US"/>
            <a:t>Algorithm</a:t>
          </a:r>
        </a:p>
      </dgm:t>
    </dgm:pt>
    <dgm:pt modelId="{57AF173D-D7F7-4751-BDF8-D71385200C28}" type="parTrans" cxnId="{F51845FB-A0AC-4C58-BFA3-BA8E6C82FA82}">
      <dgm:prSet/>
      <dgm:spPr/>
      <dgm:t>
        <a:bodyPr/>
        <a:lstStyle/>
        <a:p>
          <a:endParaRPr lang="en-US"/>
        </a:p>
      </dgm:t>
    </dgm:pt>
    <dgm:pt modelId="{7612C653-2970-4C30-9C72-FB051CCEE7D2}" type="sibTrans" cxnId="{F51845FB-A0AC-4C58-BFA3-BA8E6C82FA82}">
      <dgm:prSet/>
      <dgm:spPr/>
      <dgm:t>
        <a:bodyPr/>
        <a:lstStyle/>
        <a:p>
          <a:endParaRPr lang="en-US"/>
        </a:p>
      </dgm:t>
    </dgm:pt>
    <dgm:pt modelId="{D0FDA2C6-5B6D-4B12-970F-E9094A2A40DC}">
      <dgm:prSet/>
      <dgm:spPr/>
      <dgm:t>
        <a:bodyPr/>
        <a:lstStyle/>
        <a:p>
          <a:r>
            <a:rPr lang="en-US"/>
            <a:t>Diagrams</a:t>
          </a:r>
        </a:p>
      </dgm:t>
    </dgm:pt>
    <dgm:pt modelId="{35F465B9-03A4-4F4F-95A4-1A25A8F3E25E}" type="parTrans" cxnId="{836568F1-AD62-4569-A3AE-2EB832A18EB0}">
      <dgm:prSet/>
      <dgm:spPr/>
      <dgm:t>
        <a:bodyPr/>
        <a:lstStyle/>
        <a:p>
          <a:endParaRPr lang="en-US"/>
        </a:p>
      </dgm:t>
    </dgm:pt>
    <dgm:pt modelId="{A6355D42-AA22-41AD-9BC5-7E13613B00DC}" type="sibTrans" cxnId="{836568F1-AD62-4569-A3AE-2EB832A18EB0}">
      <dgm:prSet/>
      <dgm:spPr/>
      <dgm:t>
        <a:bodyPr/>
        <a:lstStyle/>
        <a:p>
          <a:endParaRPr lang="en-US"/>
        </a:p>
      </dgm:t>
    </dgm:pt>
    <dgm:pt modelId="{D49D3A69-916E-4DF0-9386-30222254B52A}">
      <dgm:prSet/>
      <dgm:spPr/>
      <dgm:t>
        <a:bodyPr/>
        <a:lstStyle/>
        <a:p>
          <a:r>
            <a:rPr lang="en-US" dirty="0"/>
            <a:t>Sprint 1 Recap</a:t>
          </a:r>
        </a:p>
      </dgm:t>
    </dgm:pt>
    <dgm:pt modelId="{AC5B54F4-A0BA-4B77-A6A8-1126495CF774}" type="parTrans" cxnId="{07366931-646C-487D-8C74-4142EB95F161}">
      <dgm:prSet/>
      <dgm:spPr/>
      <dgm:t>
        <a:bodyPr/>
        <a:lstStyle/>
        <a:p>
          <a:endParaRPr lang="en-US"/>
        </a:p>
      </dgm:t>
    </dgm:pt>
    <dgm:pt modelId="{ACF5350E-C33F-4D3B-90A0-8FB5B5B3125A}" type="sibTrans" cxnId="{07366931-646C-487D-8C74-4142EB95F161}">
      <dgm:prSet/>
      <dgm:spPr/>
      <dgm:t>
        <a:bodyPr/>
        <a:lstStyle/>
        <a:p>
          <a:endParaRPr lang="en-US"/>
        </a:p>
      </dgm:t>
    </dgm:pt>
    <dgm:pt modelId="{90A2ABA3-F7E7-4D9B-AA88-707110E58A0B}">
      <dgm:prSet/>
      <dgm:spPr/>
      <dgm:t>
        <a:bodyPr/>
        <a:lstStyle/>
        <a:p>
          <a:r>
            <a:rPr lang="en-US" dirty="0"/>
            <a:t>Product Backlog</a:t>
          </a:r>
        </a:p>
      </dgm:t>
    </dgm:pt>
    <dgm:pt modelId="{D50D962D-F410-4788-B14A-B2135A58C6D4}" type="parTrans" cxnId="{C6CAD58C-F6AC-4A02-9CDC-F9504BD0B2F6}">
      <dgm:prSet/>
      <dgm:spPr/>
      <dgm:t>
        <a:bodyPr/>
        <a:lstStyle/>
        <a:p>
          <a:endParaRPr lang="en-US"/>
        </a:p>
      </dgm:t>
    </dgm:pt>
    <dgm:pt modelId="{31F2942C-DB6B-4490-9401-B4EF8C204D7A}" type="sibTrans" cxnId="{C6CAD58C-F6AC-4A02-9CDC-F9504BD0B2F6}">
      <dgm:prSet/>
      <dgm:spPr/>
      <dgm:t>
        <a:bodyPr/>
        <a:lstStyle/>
        <a:p>
          <a:endParaRPr lang="en-US"/>
        </a:p>
      </dgm:t>
    </dgm:pt>
    <dgm:pt modelId="{CA876FFB-9E69-4DB1-898B-FAA8253ABEC6}">
      <dgm:prSet/>
      <dgm:spPr/>
      <dgm:t>
        <a:bodyPr/>
        <a:lstStyle/>
        <a:p>
          <a:r>
            <a:rPr lang="en-US" dirty="0"/>
            <a:t>Sprint 3 Backlog</a:t>
          </a:r>
        </a:p>
      </dgm:t>
    </dgm:pt>
    <dgm:pt modelId="{3633DE76-27D5-4531-AFC3-3552116D0B59}" type="parTrans" cxnId="{8B6B5A54-0745-43DD-A6B4-999E65C416D1}">
      <dgm:prSet/>
      <dgm:spPr/>
      <dgm:t>
        <a:bodyPr/>
        <a:lstStyle/>
        <a:p>
          <a:endParaRPr lang="en-US"/>
        </a:p>
      </dgm:t>
    </dgm:pt>
    <dgm:pt modelId="{2B4563AE-162D-4BD2-A37C-420757E605AA}" type="sibTrans" cxnId="{8B6B5A54-0745-43DD-A6B4-999E65C416D1}">
      <dgm:prSet/>
      <dgm:spPr/>
      <dgm:t>
        <a:bodyPr/>
        <a:lstStyle/>
        <a:p>
          <a:endParaRPr lang="en-US"/>
        </a:p>
      </dgm:t>
    </dgm:pt>
    <dgm:pt modelId="{59AD64EE-0234-448F-BFED-128D4B2E851D}">
      <dgm:prSet/>
      <dgm:spPr/>
      <dgm:t>
        <a:bodyPr/>
        <a:lstStyle/>
        <a:p>
          <a:r>
            <a:rPr lang="en-US" dirty="0"/>
            <a:t>Metrics</a:t>
          </a:r>
        </a:p>
      </dgm:t>
    </dgm:pt>
    <dgm:pt modelId="{208C7E63-4992-4404-B29C-DFB4409B7682}" type="parTrans" cxnId="{D960EB9C-EB94-4FB9-BE43-BE88ED95E95C}">
      <dgm:prSet/>
      <dgm:spPr/>
      <dgm:t>
        <a:bodyPr/>
        <a:lstStyle/>
        <a:p>
          <a:endParaRPr lang="en-US"/>
        </a:p>
      </dgm:t>
    </dgm:pt>
    <dgm:pt modelId="{90CC801B-E3E1-4FDB-9FB6-7520C5CB6B6F}" type="sibTrans" cxnId="{D960EB9C-EB94-4FB9-BE43-BE88ED95E95C}">
      <dgm:prSet/>
      <dgm:spPr/>
      <dgm:t>
        <a:bodyPr/>
        <a:lstStyle/>
        <a:p>
          <a:endParaRPr lang="en-US"/>
        </a:p>
      </dgm:t>
    </dgm:pt>
    <dgm:pt modelId="{3DFC7D81-DF91-4FBD-95B0-6CEFFE6E6D4D}">
      <dgm:prSet/>
      <dgm:spPr/>
      <dgm:t>
        <a:bodyPr/>
        <a:lstStyle/>
        <a:p>
          <a:r>
            <a:rPr lang="en-US" dirty="0"/>
            <a:t>Retrospective</a:t>
          </a:r>
        </a:p>
      </dgm:t>
    </dgm:pt>
    <dgm:pt modelId="{8C710E20-18B4-49CF-8356-76A655D977AB}" type="parTrans" cxnId="{5DE6AE4B-AFEF-4E37-8BA4-59BA3377A641}">
      <dgm:prSet/>
      <dgm:spPr/>
      <dgm:t>
        <a:bodyPr/>
        <a:lstStyle/>
        <a:p>
          <a:endParaRPr lang="en-US"/>
        </a:p>
      </dgm:t>
    </dgm:pt>
    <dgm:pt modelId="{7B43C4EE-4DD4-4A2B-AFCD-593B953C743E}" type="sibTrans" cxnId="{5DE6AE4B-AFEF-4E37-8BA4-59BA3377A641}">
      <dgm:prSet/>
      <dgm:spPr/>
      <dgm:t>
        <a:bodyPr/>
        <a:lstStyle/>
        <a:p>
          <a:endParaRPr lang="en-US"/>
        </a:p>
      </dgm:t>
    </dgm:pt>
    <dgm:pt modelId="{28258F2B-6B39-4046-A51F-96BFBD5A561E}">
      <dgm:prSet/>
      <dgm:spPr/>
      <dgm:t>
        <a:bodyPr/>
        <a:lstStyle/>
        <a:p>
          <a:r>
            <a:rPr lang="en-US" dirty="0"/>
            <a:t>Sprint 2 </a:t>
          </a:r>
        </a:p>
      </dgm:t>
    </dgm:pt>
    <dgm:pt modelId="{C65CE4CD-1D90-4A74-BBD8-85EF3764C747}" type="parTrans" cxnId="{22C1365F-641D-4BD1-8466-3BD6640C9F1F}">
      <dgm:prSet/>
      <dgm:spPr/>
      <dgm:t>
        <a:bodyPr/>
        <a:lstStyle/>
        <a:p>
          <a:endParaRPr lang="en-US"/>
        </a:p>
      </dgm:t>
    </dgm:pt>
    <dgm:pt modelId="{A983519A-83E3-49AE-94CD-938835DE82FB}" type="sibTrans" cxnId="{22C1365F-641D-4BD1-8466-3BD6640C9F1F}">
      <dgm:prSet/>
      <dgm:spPr/>
      <dgm:t>
        <a:bodyPr/>
        <a:lstStyle/>
        <a:p>
          <a:endParaRPr lang="en-US"/>
        </a:p>
      </dgm:t>
    </dgm:pt>
    <dgm:pt modelId="{4F853FEF-253C-400F-B058-D21386D1D6C3}">
      <dgm:prSet/>
      <dgm:spPr/>
      <dgm:t>
        <a:bodyPr/>
        <a:lstStyle/>
        <a:p>
          <a:r>
            <a:rPr lang="en-US" dirty="0"/>
            <a:t>Project Demo </a:t>
          </a:r>
        </a:p>
      </dgm:t>
    </dgm:pt>
    <dgm:pt modelId="{B77A2216-2FE0-4FA8-80C4-413FF13DC4AE}" type="parTrans" cxnId="{5C4851F3-E419-4831-8685-1042808A107C}">
      <dgm:prSet/>
      <dgm:spPr/>
      <dgm:t>
        <a:bodyPr/>
        <a:lstStyle/>
        <a:p>
          <a:endParaRPr lang="en-US"/>
        </a:p>
      </dgm:t>
    </dgm:pt>
    <dgm:pt modelId="{60494F70-597C-493A-BA31-A7E7AF6D437A}" type="sibTrans" cxnId="{5C4851F3-E419-4831-8685-1042808A107C}">
      <dgm:prSet/>
      <dgm:spPr/>
      <dgm:t>
        <a:bodyPr/>
        <a:lstStyle/>
        <a:p>
          <a:endParaRPr lang="en-US"/>
        </a:p>
      </dgm:t>
    </dgm:pt>
    <dgm:pt modelId="{40F58286-4047-432C-8FEC-30B04FF1754F}">
      <dgm:prSet/>
      <dgm:spPr/>
      <dgm:t>
        <a:bodyPr/>
        <a:lstStyle/>
        <a:p>
          <a:r>
            <a:rPr lang="en-US" dirty="0" err="1"/>
            <a:t>Github</a:t>
          </a:r>
          <a:r>
            <a:rPr lang="en-US" dirty="0"/>
            <a:t> link</a:t>
          </a:r>
        </a:p>
      </dgm:t>
    </dgm:pt>
    <dgm:pt modelId="{1AE1C46D-C9B2-4BEA-BB70-1C14FAC0CCD3}" type="parTrans" cxnId="{E93F9728-F6F6-4803-9FFC-C05EF9A84572}">
      <dgm:prSet/>
      <dgm:spPr/>
      <dgm:t>
        <a:bodyPr/>
        <a:lstStyle/>
        <a:p>
          <a:endParaRPr lang="en-US"/>
        </a:p>
      </dgm:t>
    </dgm:pt>
    <dgm:pt modelId="{559C11AF-7394-4AF5-887C-010660064C49}" type="sibTrans" cxnId="{E93F9728-F6F6-4803-9FFC-C05EF9A84572}">
      <dgm:prSet/>
      <dgm:spPr/>
      <dgm:t>
        <a:bodyPr/>
        <a:lstStyle/>
        <a:p>
          <a:endParaRPr lang="en-US"/>
        </a:p>
      </dgm:t>
    </dgm:pt>
    <dgm:pt modelId="{E23D6C7F-9373-450B-9AFF-02D60AAD3F34}">
      <dgm:prSet/>
      <dgm:spPr/>
      <dgm:t>
        <a:bodyPr/>
        <a:lstStyle/>
        <a:p>
          <a:r>
            <a:rPr lang="en-US" dirty="0"/>
            <a:t>Live application Demo</a:t>
          </a:r>
        </a:p>
      </dgm:t>
    </dgm:pt>
    <dgm:pt modelId="{C87D242F-613E-4E54-BB28-1ECA1ACD46F7}" type="parTrans" cxnId="{9D825401-7B0F-4CAA-921C-42FEBC756039}">
      <dgm:prSet/>
      <dgm:spPr/>
      <dgm:t>
        <a:bodyPr/>
        <a:lstStyle/>
        <a:p>
          <a:endParaRPr lang="en-US"/>
        </a:p>
      </dgm:t>
    </dgm:pt>
    <dgm:pt modelId="{A6C95379-5FE3-473A-B2A2-7C1470AF06DC}" type="sibTrans" cxnId="{9D825401-7B0F-4CAA-921C-42FEBC756039}">
      <dgm:prSet/>
      <dgm:spPr/>
      <dgm:t>
        <a:bodyPr/>
        <a:lstStyle/>
        <a:p>
          <a:endParaRPr lang="en-US"/>
        </a:p>
      </dgm:t>
    </dgm:pt>
    <dgm:pt modelId="{11A4B81B-3C8E-424A-AF0D-C5720D2C475A}" type="pres">
      <dgm:prSet presAssocID="{209B0FD9-E04F-4F0D-AE7E-B946836A6C62}" presName="diagram" presStyleCnt="0">
        <dgm:presLayoutVars>
          <dgm:dir/>
          <dgm:resizeHandles val="exact"/>
        </dgm:presLayoutVars>
      </dgm:prSet>
      <dgm:spPr/>
    </dgm:pt>
    <dgm:pt modelId="{181DCB70-BFA6-407D-A922-C63CF2FAC100}" type="pres">
      <dgm:prSet presAssocID="{EB182809-87E7-4762-AA51-E46B87358A1D}" presName="node" presStyleLbl="node1" presStyleIdx="0" presStyleCnt="18">
        <dgm:presLayoutVars>
          <dgm:bulletEnabled val="1"/>
        </dgm:presLayoutVars>
      </dgm:prSet>
      <dgm:spPr/>
    </dgm:pt>
    <dgm:pt modelId="{EFEFF8AF-9C5C-47D2-9A25-221831DDD487}" type="pres">
      <dgm:prSet presAssocID="{176E297F-3CF0-4588-8E2B-7449929A2988}" presName="sibTrans" presStyleCnt="0"/>
      <dgm:spPr/>
    </dgm:pt>
    <dgm:pt modelId="{E790C974-34F6-4B19-A417-B93AB8156B48}" type="pres">
      <dgm:prSet presAssocID="{23D51A32-BF7E-489A-AECF-CF98CCAD70D1}" presName="node" presStyleLbl="node1" presStyleIdx="1" presStyleCnt="18">
        <dgm:presLayoutVars>
          <dgm:bulletEnabled val="1"/>
        </dgm:presLayoutVars>
      </dgm:prSet>
      <dgm:spPr/>
    </dgm:pt>
    <dgm:pt modelId="{7AA84663-D30D-401F-B15E-2F6057FA12F4}" type="pres">
      <dgm:prSet presAssocID="{5AD8F0A3-A304-4FB1-B978-7BC92A2C828C}" presName="sibTrans" presStyleCnt="0"/>
      <dgm:spPr/>
    </dgm:pt>
    <dgm:pt modelId="{B59D45E6-FF67-4074-8991-DC6ACC532300}" type="pres">
      <dgm:prSet presAssocID="{9E1B1AE3-B4F6-4D5A-86B1-28FE0C028B6B}" presName="node" presStyleLbl="node1" presStyleIdx="2" presStyleCnt="18">
        <dgm:presLayoutVars>
          <dgm:bulletEnabled val="1"/>
        </dgm:presLayoutVars>
      </dgm:prSet>
      <dgm:spPr/>
    </dgm:pt>
    <dgm:pt modelId="{D387EA7A-E8E2-4879-8DF2-9098338E1674}" type="pres">
      <dgm:prSet presAssocID="{91F37F2E-D618-49DD-80BF-D41CB9256D7A}" presName="sibTrans" presStyleCnt="0"/>
      <dgm:spPr/>
    </dgm:pt>
    <dgm:pt modelId="{1B6D8BBB-5278-4182-B8A2-0B70EBAB43CD}" type="pres">
      <dgm:prSet presAssocID="{F60879D4-FA14-4394-B557-13437A4A3ACD}" presName="node" presStyleLbl="node1" presStyleIdx="3" presStyleCnt="18">
        <dgm:presLayoutVars>
          <dgm:bulletEnabled val="1"/>
        </dgm:presLayoutVars>
      </dgm:prSet>
      <dgm:spPr/>
    </dgm:pt>
    <dgm:pt modelId="{67248185-3347-4A38-93CE-B6D3929F196F}" type="pres">
      <dgm:prSet presAssocID="{A4E01CC0-15FD-46D3-A483-31F0368B6CC9}" presName="sibTrans" presStyleCnt="0"/>
      <dgm:spPr/>
    </dgm:pt>
    <dgm:pt modelId="{28F8BF10-0DCA-4DAD-9931-8A512CB3D852}" type="pres">
      <dgm:prSet presAssocID="{EACBD787-F236-4F4C-A041-0900BABDC761}" presName="node" presStyleLbl="node1" presStyleIdx="4" presStyleCnt="18">
        <dgm:presLayoutVars>
          <dgm:bulletEnabled val="1"/>
        </dgm:presLayoutVars>
      </dgm:prSet>
      <dgm:spPr/>
    </dgm:pt>
    <dgm:pt modelId="{C1E79260-C71B-40D2-8360-DA8F9DE2E49D}" type="pres">
      <dgm:prSet presAssocID="{242AFB9C-68CD-433C-AF4C-FC4702843328}" presName="sibTrans" presStyleCnt="0"/>
      <dgm:spPr/>
    </dgm:pt>
    <dgm:pt modelId="{36227850-10B9-4976-B868-A212DB623817}" type="pres">
      <dgm:prSet presAssocID="{2E30635E-51BF-4540-ADF2-9A933682E111}" presName="node" presStyleLbl="node1" presStyleIdx="5" presStyleCnt="18">
        <dgm:presLayoutVars>
          <dgm:bulletEnabled val="1"/>
        </dgm:presLayoutVars>
      </dgm:prSet>
      <dgm:spPr/>
    </dgm:pt>
    <dgm:pt modelId="{05D29A57-97FB-476D-817A-E628A32D0743}" type="pres">
      <dgm:prSet presAssocID="{38B574F7-E6FE-4E88-AF19-E23B2FC7A06A}" presName="sibTrans" presStyleCnt="0"/>
      <dgm:spPr/>
    </dgm:pt>
    <dgm:pt modelId="{D84083E4-6986-4690-86C9-BAEB23320DAB}" type="pres">
      <dgm:prSet presAssocID="{D8027A30-50AF-484B-BE32-E208D37A074F}" presName="node" presStyleLbl="node1" presStyleIdx="6" presStyleCnt="18">
        <dgm:presLayoutVars>
          <dgm:bulletEnabled val="1"/>
        </dgm:presLayoutVars>
      </dgm:prSet>
      <dgm:spPr/>
    </dgm:pt>
    <dgm:pt modelId="{0715BEF5-1BFB-4EC3-A13F-7803C5709A92}" type="pres">
      <dgm:prSet presAssocID="{7991761D-864E-4944-A19E-B839187BCBAE}" presName="sibTrans" presStyleCnt="0"/>
      <dgm:spPr/>
    </dgm:pt>
    <dgm:pt modelId="{0B5A568D-6D36-4BBE-874F-3A5AE5F13C7E}" type="pres">
      <dgm:prSet presAssocID="{D85878F7-33BA-49F1-98B8-E0C645192F00}" presName="node" presStyleLbl="node1" presStyleIdx="7" presStyleCnt="18">
        <dgm:presLayoutVars>
          <dgm:bulletEnabled val="1"/>
        </dgm:presLayoutVars>
      </dgm:prSet>
      <dgm:spPr/>
    </dgm:pt>
    <dgm:pt modelId="{D43E0B33-1CBB-4522-997A-BFBDEB152CB8}" type="pres">
      <dgm:prSet presAssocID="{7612C653-2970-4C30-9C72-FB051CCEE7D2}" presName="sibTrans" presStyleCnt="0"/>
      <dgm:spPr/>
    </dgm:pt>
    <dgm:pt modelId="{F1132D96-22F3-4F36-A3E9-F66EB334C560}" type="pres">
      <dgm:prSet presAssocID="{D0FDA2C6-5B6D-4B12-970F-E9094A2A40DC}" presName="node" presStyleLbl="node1" presStyleIdx="8" presStyleCnt="18">
        <dgm:presLayoutVars>
          <dgm:bulletEnabled val="1"/>
        </dgm:presLayoutVars>
      </dgm:prSet>
      <dgm:spPr/>
    </dgm:pt>
    <dgm:pt modelId="{4AE31881-8E77-4BD9-A136-615E0B295174}" type="pres">
      <dgm:prSet presAssocID="{A6355D42-AA22-41AD-9BC5-7E13613B00DC}" presName="sibTrans" presStyleCnt="0"/>
      <dgm:spPr/>
    </dgm:pt>
    <dgm:pt modelId="{A5C736A4-7DD9-4779-B705-D215096E01D7}" type="pres">
      <dgm:prSet presAssocID="{D49D3A69-916E-4DF0-9386-30222254B52A}" presName="node" presStyleLbl="node1" presStyleIdx="9" presStyleCnt="18">
        <dgm:presLayoutVars>
          <dgm:bulletEnabled val="1"/>
        </dgm:presLayoutVars>
      </dgm:prSet>
      <dgm:spPr/>
    </dgm:pt>
    <dgm:pt modelId="{E5D07D87-918D-4F09-A3D6-D39FA7B517E2}" type="pres">
      <dgm:prSet presAssocID="{ACF5350E-C33F-4D3B-90A0-8FB5B5B3125A}" presName="sibTrans" presStyleCnt="0"/>
      <dgm:spPr/>
    </dgm:pt>
    <dgm:pt modelId="{060DE7DB-C73F-4BA5-B0CF-F5B596D24741}" type="pres">
      <dgm:prSet presAssocID="{90A2ABA3-F7E7-4D9B-AA88-707110E58A0B}" presName="node" presStyleLbl="node1" presStyleIdx="10" presStyleCnt="18">
        <dgm:presLayoutVars>
          <dgm:bulletEnabled val="1"/>
        </dgm:presLayoutVars>
      </dgm:prSet>
      <dgm:spPr/>
    </dgm:pt>
    <dgm:pt modelId="{72FC6636-6298-4629-8600-894F67AF42DF}" type="pres">
      <dgm:prSet presAssocID="{31F2942C-DB6B-4490-9401-B4EF8C204D7A}" presName="sibTrans" presStyleCnt="0"/>
      <dgm:spPr/>
    </dgm:pt>
    <dgm:pt modelId="{575039F4-AE96-4368-B2BD-F2EB4A403CEA}" type="pres">
      <dgm:prSet presAssocID="{CA876FFB-9E69-4DB1-898B-FAA8253ABEC6}" presName="node" presStyleLbl="node1" presStyleIdx="11" presStyleCnt="18">
        <dgm:presLayoutVars>
          <dgm:bulletEnabled val="1"/>
        </dgm:presLayoutVars>
      </dgm:prSet>
      <dgm:spPr/>
    </dgm:pt>
    <dgm:pt modelId="{2DD261EF-14A0-4D37-9BE2-42B08F03475A}" type="pres">
      <dgm:prSet presAssocID="{2B4563AE-162D-4BD2-A37C-420757E605AA}" presName="sibTrans" presStyleCnt="0"/>
      <dgm:spPr/>
    </dgm:pt>
    <dgm:pt modelId="{0A71978D-7916-4BB2-B082-9AFD24331F1E}" type="pres">
      <dgm:prSet presAssocID="{59AD64EE-0234-448F-BFED-128D4B2E851D}" presName="node" presStyleLbl="node1" presStyleIdx="12" presStyleCnt="18">
        <dgm:presLayoutVars>
          <dgm:bulletEnabled val="1"/>
        </dgm:presLayoutVars>
      </dgm:prSet>
      <dgm:spPr/>
    </dgm:pt>
    <dgm:pt modelId="{4F4EBD50-CE98-4343-9413-B3CA171A456E}" type="pres">
      <dgm:prSet presAssocID="{90CC801B-E3E1-4FDB-9FB6-7520C5CB6B6F}" presName="sibTrans" presStyleCnt="0"/>
      <dgm:spPr/>
    </dgm:pt>
    <dgm:pt modelId="{BB346B79-7CD3-4222-8FB9-8B9A69830E6B}" type="pres">
      <dgm:prSet presAssocID="{3DFC7D81-DF91-4FBD-95B0-6CEFFE6E6D4D}" presName="node" presStyleLbl="node1" presStyleIdx="13" presStyleCnt="18">
        <dgm:presLayoutVars>
          <dgm:bulletEnabled val="1"/>
        </dgm:presLayoutVars>
      </dgm:prSet>
      <dgm:spPr/>
    </dgm:pt>
    <dgm:pt modelId="{860FE22C-46EC-4556-9B85-1BB9A25F5270}" type="pres">
      <dgm:prSet presAssocID="{7B43C4EE-4DD4-4A2B-AFCD-593B953C743E}" presName="sibTrans" presStyleCnt="0"/>
      <dgm:spPr/>
    </dgm:pt>
    <dgm:pt modelId="{E9207363-B98D-424C-9C41-9EF292BD3140}" type="pres">
      <dgm:prSet presAssocID="{28258F2B-6B39-4046-A51F-96BFBD5A561E}" presName="node" presStyleLbl="node1" presStyleIdx="14" presStyleCnt="18">
        <dgm:presLayoutVars>
          <dgm:bulletEnabled val="1"/>
        </dgm:presLayoutVars>
      </dgm:prSet>
      <dgm:spPr/>
    </dgm:pt>
    <dgm:pt modelId="{5609E924-1437-4B02-A98F-68D4B16499DA}" type="pres">
      <dgm:prSet presAssocID="{A983519A-83E3-49AE-94CD-938835DE82FB}" presName="sibTrans" presStyleCnt="0"/>
      <dgm:spPr/>
    </dgm:pt>
    <dgm:pt modelId="{ACD462F4-8252-48A1-9B1A-AB0912DBBCD9}" type="pres">
      <dgm:prSet presAssocID="{4F853FEF-253C-400F-B058-D21386D1D6C3}" presName="node" presStyleLbl="node1" presStyleIdx="15" presStyleCnt="18">
        <dgm:presLayoutVars>
          <dgm:bulletEnabled val="1"/>
        </dgm:presLayoutVars>
      </dgm:prSet>
      <dgm:spPr/>
    </dgm:pt>
    <dgm:pt modelId="{5152C0F5-B58E-4526-B5CE-6D1E48333E17}" type="pres">
      <dgm:prSet presAssocID="{60494F70-597C-493A-BA31-A7E7AF6D437A}" presName="sibTrans" presStyleCnt="0"/>
      <dgm:spPr/>
    </dgm:pt>
    <dgm:pt modelId="{06BBCD79-BFFF-4E62-9A0A-F5D5A2FB74FD}" type="pres">
      <dgm:prSet presAssocID="{40F58286-4047-432C-8FEC-30B04FF1754F}" presName="node" presStyleLbl="node1" presStyleIdx="16" presStyleCnt="18">
        <dgm:presLayoutVars>
          <dgm:bulletEnabled val="1"/>
        </dgm:presLayoutVars>
      </dgm:prSet>
      <dgm:spPr/>
    </dgm:pt>
    <dgm:pt modelId="{6D6C794A-EC8B-4E42-9947-A2B7748BB8C7}" type="pres">
      <dgm:prSet presAssocID="{559C11AF-7394-4AF5-887C-010660064C49}" presName="sibTrans" presStyleCnt="0"/>
      <dgm:spPr/>
    </dgm:pt>
    <dgm:pt modelId="{EDFBDA90-22A9-4D44-8D7F-0053313F6570}" type="pres">
      <dgm:prSet presAssocID="{E23D6C7F-9373-450B-9AFF-02D60AAD3F34}" presName="node" presStyleLbl="node1" presStyleIdx="17" presStyleCnt="18">
        <dgm:presLayoutVars>
          <dgm:bulletEnabled val="1"/>
        </dgm:presLayoutVars>
      </dgm:prSet>
      <dgm:spPr/>
    </dgm:pt>
  </dgm:ptLst>
  <dgm:cxnLst>
    <dgm:cxn modelId="{9D825401-7B0F-4CAA-921C-42FEBC756039}" srcId="{209B0FD9-E04F-4F0D-AE7E-B946836A6C62}" destId="{E23D6C7F-9373-450B-9AFF-02D60AAD3F34}" srcOrd="17" destOrd="0" parTransId="{C87D242F-613E-4E54-BB28-1ECA1ACD46F7}" sibTransId="{A6C95379-5FE3-473A-B2A2-7C1470AF06DC}"/>
    <dgm:cxn modelId="{E45CF712-CABD-4899-8ABC-8154FC413FC1}" srcId="{209B0FD9-E04F-4F0D-AE7E-B946836A6C62}" destId="{2E30635E-51BF-4540-ADF2-9A933682E111}" srcOrd="5" destOrd="0" parTransId="{C5DBC457-35B4-4725-8CB0-D69E9C4C5924}" sibTransId="{38B574F7-E6FE-4E88-AF19-E23B2FC7A06A}"/>
    <dgm:cxn modelId="{2C034A1A-31D6-4F81-AFB3-D81621631C69}" type="presOf" srcId="{D49D3A69-916E-4DF0-9386-30222254B52A}" destId="{A5C736A4-7DD9-4779-B705-D215096E01D7}" srcOrd="0" destOrd="0" presId="urn:microsoft.com/office/officeart/2005/8/layout/default"/>
    <dgm:cxn modelId="{E93F9728-F6F6-4803-9FFC-C05EF9A84572}" srcId="{209B0FD9-E04F-4F0D-AE7E-B946836A6C62}" destId="{40F58286-4047-432C-8FEC-30B04FF1754F}" srcOrd="16" destOrd="0" parTransId="{1AE1C46D-C9B2-4BEA-BB70-1C14FAC0CCD3}" sibTransId="{559C11AF-7394-4AF5-887C-010660064C49}"/>
    <dgm:cxn modelId="{1B7F332C-6BA5-4817-AD34-663DF2334FB8}" srcId="{209B0FD9-E04F-4F0D-AE7E-B946836A6C62}" destId="{EACBD787-F236-4F4C-A041-0900BABDC761}" srcOrd="4" destOrd="0" parTransId="{7E98EDCD-C9E7-427B-8FF4-47B4C72BBA4A}" sibTransId="{242AFB9C-68CD-433C-AF4C-FC4702843328}"/>
    <dgm:cxn modelId="{07366931-646C-487D-8C74-4142EB95F161}" srcId="{209B0FD9-E04F-4F0D-AE7E-B946836A6C62}" destId="{D49D3A69-916E-4DF0-9386-30222254B52A}" srcOrd="9" destOrd="0" parTransId="{AC5B54F4-A0BA-4B77-A6A8-1126495CF774}" sibTransId="{ACF5350E-C33F-4D3B-90A0-8FB5B5B3125A}"/>
    <dgm:cxn modelId="{DB15DD36-3F70-462D-BBCD-A96B07B18589}" type="presOf" srcId="{D0FDA2C6-5B6D-4B12-970F-E9094A2A40DC}" destId="{F1132D96-22F3-4F36-A3E9-F66EB334C560}" srcOrd="0" destOrd="0" presId="urn:microsoft.com/office/officeart/2005/8/layout/default"/>
    <dgm:cxn modelId="{395BAE37-C980-480B-AEBF-D537BF459794}" srcId="{209B0FD9-E04F-4F0D-AE7E-B946836A6C62}" destId="{F60879D4-FA14-4394-B557-13437A4A3ACD}" srcOrd="3" destOrd="0" parTransId="{BC07C81B-1BD5-4474-8A59-3DDECF99605B}" sibTransId="{A4E01CC0-15FD-46D3-A483-31F0368B6CC9}"/>
    <dgm:cxn modelId="{8DDE3C5B-F757-42F8-B02F-A7D03513B0CB}" srcId="{209B0FD9-E04F-4F0D-AE7E-B946836A6C62}" destId="{D8027A30-50AF-484B-BE32-E208D37A074F}" srcOrd="6" destOrd="0" parTransId="{FA1976E9-516F-4A49-A761-331DD0C7A4E0}" sibTransId="{7991761D-864E-4944-A19E-B839187BCBAE}"/>
    <dgm:cxn modelId="{8386D35B-BA98-4616-BB20-65CB6CA33F5E}" type="presOf" srcId="{CA876FFB-9E69-4DB1-898B-FAA8253ABEC6}" destId="{575039F4-AE96-4368-B2BD-F2EB4A403CEA}" srcOrd="0" destOrd="0" presId="urn:microsoft.com/office/officeart/2005/8/layout/default"/>
    <dgm:cxn modelId="{22C1365F-641D-4BD1-8466-3BD6640C9F1F}" srcId="{209B0FD9-E04F-4F0D-AE7E-B946836A6C62}" destId="{28258F2B-6B39-4046-A51F-96BFBD5A561E}" srcOrd="14" destOrd="0" parTransId="{C65CE4CD-1D90-4A74-BBD8-85EF3764C747}" sibTransId="{A983519A-83E3-49AE-94CD-938835DE82FB}"/>
    <dgm:cxn modelId="{7D882968-FC73-4C77-A540-73017BA1B362}" type="presOf" srcId="{D85878F7-33BA-49F1-98B8-E0C645192F00}" destId="{0B5A568D-6D36-4BBE-874F-3A5AE5F13C7E}" srcOrd="0" destOrd="0" presId="urn:microsoft.com/office/officeart/2005/8/layout/default"/>
    <dgm:cxn modelId="{76BB804A-F4E2-412E-A4A2-F63DC9939FCE}" type="presOf" srcId="{EACBD787-F236-4F4C-A041-0900BABDC761}" destId="{28F8BF10-0DCA-4DAD-9931-8A512CB3D852}" srcOrd="0" destOrd="0" presId="urn:microsoft.com/office/officeart/2005/8/layout/default"/>
    <dgm:cxn modelId="{5DE6AE4B-AFEF-4E37-8BA4-59BA3377A641}" srcId="{209B0FD9-E04F-4F0D-AE7E-B946836A6C62}" destId="{3DFC7D81-DF91-4FBD-95B0-6CEFFE6E6D4D}" srcOrd="13" destOrd="0" parTransId="{8C710E20-18B4-49CF-8356-76A655D977AB}" sibTransId="{7B43C4EE-4DD4-4A2B-AFCD-593B953C743E}"/>
    <dgm:cxn modelId="{4695714F-531E-44D4-980C-EBFEBCF3888F}" type="presOf" srcId="{28258F2B-6B39-4046-A51F-96BFBD5A561E}" destId="{E9207363-B98D-424C-9C41-9EF292BD3140}" srcOrd="0" destOrd="0" presId="urn:microsoft.com/office/officeart/2005/8/layout/default"/>
    <dgm:cxn modelId="{CA5D0971-93A0-4C20-860F-47AEB1566905}" type="presOf" srcId="{EB182809-87E7-4762-AA51-E46B87358A1D}" destId="{181DCB70-BFA6-407D-A922-C63CF2FAC100}" srcOrd="0" destOrd="0" presId="urn:microsoft.com/office/officeart/2005/8/layout/default"/>
    <dgm:cxn modelId="{32A04A72-E7F3-4CC9-8F24-76AAC15BA843}" srcId="{209B0FD9-E04F-4F0D-AE7E-B946836A6C62}" destId="{9E1B1AE3-B4F6-4D5A-86B1-28FE0C028B6B}" srcOrd="2" destOrd="0" parTransId="{6F5D828E-5450-457F-81EA-4CD099345802}" sibTransId="{91F37F2E-D618-49DD-80BF-D41CB9256D7A}"/>
    <dgm:cxn modelId="{8B6B5A54-0745-43DD-A6B4-999E65C416D1}" srcId="{209B0FD9-E04F-4F0D-AE7E-B946836A6C62}" destId="{CA876FFB-9E69-4DB1-898B-FAA8253ABEC6}" srcOrd="11" destOrd="0" parTransId="{3633DE76-27D5-4531-AFC3-3552116D0B59}" sibTransId="{2B4563AE-162D-4BD2-A37C-420757E605AA}"/>
    <dgm:cxn modelId="{CE5AAD79-967F-4E0B-A300-1FC21EDB7964}" type="presOf" srcId="{40F58286-4047-432C-8FEC-30B04FF1754F}" destId="{06BBCD79-BFFF-4E62-9A0A-F5D5A2FB74FD}" srcOrd="0" destOrd="0" presId="urn:microsoft.com/office/officeart/2005/8/layout/default"/>
    <dgm:cxn modelId="{57204983-FD6F-41A6-A16D-02F00A872747}" type="presOf" srcId="{9E1B1AE3-B4F6-4D5A-86B1-28FE0C028B6B}" destId="{B59D45E6-FF67-4074-8991-DC6ACC532300}" srcOrd="0" destOrd="0" presId="urn:microsoft.com/office/officeart/2005/8/layout/default"/>
    <dgm:cxn modelId="{C6CAD58C-F6AC-4A02-9CDC-F9504BD0B2F6}" srcId="{209B0FD9-E04F-4F0D-AE7E-B946836A6C62}" destId="{90A2ABA3-F7E7-4D9B-AA88-707110E58A0B}" srcOrd="10" destOrd="0" parTransId="{D50D962D-F410-4788-B14A-B2135A58C6D4}" sibTransId="{31F2942C-DB6B-4490-9401-B4EF8C204D7A}"/>
    <dgm:cxn modelId="{A7554F95-B7B8-4E91-90DA-4D712D1FA646}" srcId="{209B0FD9-E04F-4F0D-AE7E-B946836A6C62}" destId="{EB182809-87E7-4762-AA51-E46B87358A1D}" srcOrd="0" destOrd="0" parTransId="{5FE54C7A-801D-475F-8681-D9B04F1EE2FE}" sibTransId="{176E297F-3CF0-4588-8E2B-7449929A2988}"/>
    <dgm:cxn modelId="{C8BFB095-683F-4D4F-93E5-CF64B8A0A0B1}" type="presOf" srcId="{209B0FD9-E04F-4F0D-AE7E-B946836A6C62}" destId="{11A4B81B-3C8E-424A-AF0D-C5720D2C475A}" srcOrd="0" destOrd="0" presId="urn:microsoft.com/office/officeart/2005/8/layout/default"/>
    <dgm:cxn modelId="{D960EB9C-EB94-4FB9-BE43-BE88ED95E95C}" srcId="{209B0FD9-E04F-4F0D-AE7E-B946836A6C62}" destId="{59AD64EE-0234-448F-BFED-128D4B2E851D}" srcOrd="12" destOrd="0" parTransId="{208C7E63-4992-4404-B29C-DFB4409B7682}" sibTransId="{90CC801B-E3E1-4FDB-9FB6-7520C5CB6B6F}"/>
    <dgm:cxn modelId="{7BFAC39D-CDA5-4CEB-95B2-3B97BB628532}" type="presOf" srcId="{2E30635E-51BF-4540-ADF2-9A933682E111}" destId="{36227850-10B9-4976-B868-A212DB623817}" srcOrd="0" destOrd="0" presId="urn:microsoft.com/office/officeart/2005/8/layout/default"/>
    <dgm:cxn modelId="{603E99A3-08A1-4501-8B6D-820E2DB16479}" type="presOf" srcId="{23D51A32-BF7E-489A-AECF-CF98CCAD70D1}" destId="{E790C974-34F6-4B19-A417-B93AB8156B48}" srcOrd="0" destOrd="0" presId="urn:microsoft.com/office/officeart/2005/8/layout/default"/>
    <dgm:cxn modelId="{7D3A7AAF-4AC4-4C6A-99A6-79519120BAAE}" type="presOf" srcId="{90A2ABA3-F7E7-4D9B-AA88-707110E58A0B}" destId="{060DE7DB-C73F-4BA5-B0CF-F5B596D24741}" srcOrd="0" destOrd="0" presId="urn:microsoft.com/office/officeart/2005/8/layout/default"/>
    <dgm:cxn modelId="{9B2E27CD-5FE5-4F71-AB1F-8C049F665B0D}" type="presOf" srcId="{3DFC7D81-DF91-4FBD-95B0-6CEFFE6E6D4D}" destId="{BB346B79-7CD3-4222-8FB9-8B9A69830E6B}" srcOrd="0" destOrd="0" presId="urn:microsoft.com/office/officeart/2005/8/layout/default"/>
    <dgm:cxn modelId="{480DFADC-BE5E-48E5-A95B-283AA8385D64}" type="presOf" srcId="{D8027A30-50AF-484B-BE32-E208D37A074F}" destId="{D84083E4-6986-4690-86C9-BAEB23320DAB}" srcOrd="0" destOrd="0" presId="urn:microsoft.com/office/officeart/2005/8/layout/default"/>
    <dgm:cxn modelId="{75091EE7-4E5A-45F9-B20C-14787AB42688}" type="presOf" srcId="{E23D6C7F-9373-450B-9AFF-02D60AAD3F34}" destId="{EDFBDA90-22A9-4D44-8D7F-0053313F6570}" srcOrd="0" destOrd="0" presId="urn:microsoft.com/office/officeart/2005/8/layout/default"/>
    <dgm:cxn modelId="{2C9DCEE7-20F9-45A0-A265-03A16F4BB9DF}" type="presOf" srcId="{F60879D4-FA14-4394-B557-13437A4A3ACD}" destId="{1B6D8BBB-5278-4182-B8A2-0B70EBAB43CD}" srcOrd="0" destOrd="0" presId="urn:microsoft.com/office/officeart/2005/8/layout/default"/>
    <dgm:cxn modelId="{DC9CC1E8-843E-40FF-B794-93166FA8EF95}" type="presOf" srcId="{59AD64EE-0234-448F-BFED-128D4B2E851D}" destId="{0A71978D-7916-4BB2-B082-9AFD24331F1E}" srcOrd="0" destOrd="0" presId="urn:microsoft.com/office/officeart/2005/8/layout/default"/>
    <dgm:cxn modelId="{74433EF0-4F0E-486D-9074-3EB6CD048F3F}" type="presOf" srcId="{4F853FEF-253C-400F-B058-D21386D1D6C3}" destId="{ACD462F4-8252-48A1-9B1A-AB0912DBBCD9}" srcOrd="0" destOrd="0" presId="urn:microsoft.com/office/officeart/2005/8/layout/default"/>
    <dgm:cxn modelId="{836568F1-AD62-4569-A3AE-2EB832A18EB0}" srcId="{209B0FD9-E04F-4F0D-AE7E-B946836A6C62}" destId="{D0FDA2C6-5B6D-4B12-970F-E9094A2A40DC}" srcOrd="8" destOrd="0" parTransId="{35F465B9-03A4-4F4F-95A4-1A25A8F3E25E}" sibTransId="{A6355D42-AA22-41AD-9BC5-7E13613B00DC}"/>
    <dgm:cxn modelId="{5C4851F3-E419-4831-8685-1042808A107C}" srcId="{209B0FD9-E04F-4F0D-AE7E-B946836A6C62}" destId="{4F853FEF-253C-400F-B058-D21386D1D6C3}" srcOrd="15" destOrd="0" parTransId="{B77A2216-2FE0-4FA8-80C4-413FF13DC4AE}" sibTransId="{60494F70-597C-493A-BA31-A7E7AF6D437A}"/>
    <dgm:cxn modelId="{208C19F4-93AF-4B06-9E18-FD52B2529E86}" srcId="{209B0FD9-E04F-4F0D-AE7E-B946836A6C62}" destId="{23D51A32-BF7E-489A-AECF-CF98CCAD70D1}" srcOrd="1" destOrd="0" parTransId="{02369C00-C823-49DB-9F94-B9BB49C7F59F}" sibTransId="{5AD8F0A3-A304-4FB1-B978-7BC92A2C828C}"/>
    <dgm:cxn modelId="{F51845FB-A0AC-4C58-BFA3-BA8E6C82FA82}" srcId="{209B0FD9-E04F-4F0D-AE7E-B946836A6C62}" destId="{D85878F7-33BA-49F1-98B8-E0C645192F00}" srcOrd="7" destOrd="0" parTransId="{57AF173D-D7F7-4751-BDF8-D71385200C28}" sibTransId="{7612C653-2970-4C30-9C72-FB051CCEE7D2}"/>
    <dgm:cxn modelId="{643672DE-AC10-4B17-AAE2-688E5BD06B46}" type="presParOf" srcId="{11A4B81B-3C8E-424A-AF0D-C5720D2C475A}" destId="{181DCB70-BFA6-407D-A922-C63CF2FAC100}" srcOrd="0" destOrd="0" presId="urn:microsoft.com/office/officeart/2005/8/layout/default"/>
    <dgm:cxn modelId="{5DB04A5F-BF1F-4227-9191-2CC032469C9B}" type="presParOf" srcId="{11A4B81B-3C8E-424A-AF0D-C5720D2C475A}" destId="{EFEFF8AF-9C5C-47D2-9A25-221831DDD487}" srcOrd="1" destOrd="0" presId="urn:microsoft.com/office/officeart/2005/8/layout/default"/>
    <dgm:cxn modelId="{AADA5E15-680E-4BC7-B675-E99EADFA1BD6}" type="presParOf" srcId="{11A4B81B-3C8E-424A-AF0D-C5720D2C475A}" destId="{E790C974-34F6-4B19-A417-B93AB8156B48}" srcOrd="2" destOrd="0" presId="urn:microsoft.com/office/officeart/2005/8/layout/default"/>
    <dgm:cxn modelId="{CED79EA4-705D-4214-99D6-B933A447B47F}" type="presParOf" srcId="{11A4B81B-3C8E-424A-AF0D-C5720D2C475A}" destId="{7AA84663-D30D-401F-B15E-2F6057FA12F4}" srcOrd="3" destOrd="0" presId="urn:microsoft.com/office/officeart/2005/8/layout/default"/>
    <dgm:cxn modelId="{B28FEA16-EF35-43C4-A48D-64D02A7A943B}" type="presParOf" srcId="{11A4B81B-3C8E-424A-AF0D-C5720D2C475A}" destId="{B59D45E6-FF67-4074-8991-DC6ACC532300}" srcOrd="4" destOrd="0" presId="urn:microsoft.com/office/officeart/2005/8/layout/default"/>
    <dgm:cxn modelId="{4B6DCFDE-6AB1-4121-9D3C-930B9EFF80C5}" type="presParOf" srcId="{11A4B81B-3C8E-424A-AF0D-C5720D2C475A}" destId="{D387EA7A-E8E2-4879-8DF2-9098338E1674}" srcOrd="5" destOrd="0" presId="urn:microsoft.com/office/officeart/2005/8/layout/default"/>
    <dgm:cxn modelId="{A7542952-D322-4760-B690-68D9AF750241}" type="presParOf" srcId="{11A4B81B-3C8E-424A-AF0D-C5720D2C475A}" destId="{1B6D8BBB-5278-4182-B8A2-0B70EBAB43CD}" srcOrd="6" destOrd="0" presId="urn:microsoft.com/office/officeart/2005/8/layout/default"/>
    <dgm:cxn modelId="{DD75EF5D-1BDA-46C5-AA37-C1F92BC74B96}" type="presParOf" srcId="{11A4B81B-3C8E-424A-AF0D-C5720D2C475A}" destId="{67248185-3347-4A38-93CE-B6D3929F196F}" srcOrd="7" destOrd="0" presId="urn:microsoft.com/office/officeart/2005/8/layout/default"/>
    <dgm:cxn modelId="{3CD4A237-D99D-44B8-8D6D-D9B1E498A205}" type="presParOf" srcId="{11A4B81B-3C8E-424A-AF0D-C5720D2C475A}" destId="{28F8BF10-0DCA-4DAD-9931-8A512CB3D852}" srcOrd="8" destOrd="0" presId="urn:microsoft.com/office/officeart/2005/8/layout/default"/>
    <dgm:cxn modelId="{C839919D-A171-4687-9FAC-31B14794523F}" type="presParOf" srcId="{11A4B81B-3C8E-424A-AF0D-C5720D2C475A}" destId="{C1E79260-C71B-40D2-8360-DA8F9DE2E49D}" srcOrd="9" destOrd="0" presId="urn:microsoft.com/office/officeart/2005/8/layout/default"/>
    <dgm:cxn modelId="{D11725C6-D7F2-419E-B7FB-CCD2A03CD484}" type="presParOf" srcId="{11A4B81B-3C8E-424A-AF0D-C5720D2C475A}" destId="{36227850-10B9-4976-B868-A212DB623817}" srcOrd="10" destOrd="0" presId="urn:microsoft.com/office/officeart/2005/8/layout/default"/>
    <dgm:cxn modelId="{EB9BBE33-E3CB-47DE-9B3F-0859AB6E6848}" type="presParOf" srcId="{11A4B81B-3C8E-424A-AF0D-C5720D2C475A}" destId="{05D29A57-97FB-476D-817A-E628A32D0743}" srcOrd="11" destOrd="0" presId="urn:microsoft.com/office/officeart/2005/8/layout/default"/>
    <dgm:cxn modelId="{4CC5C949-50E3-47F6-83A2-7143B029D7B2}" type="presParOf" srcId="{11A4B81B-3C8E-424A-AF0D-C5720D2C475A}" destId="{D84083E4-6986-4690-86C9-BAEB23320DAB}" srcOrd="12" destOrd="0" presId="urn:microsoft.com/office/officeart/2005/8/layout/default"/>
    <dgm:cxn modelId="{2988ACF9-825B-4C31-B220-2AAD78D408E9}" type="presParOf" srcId="{11A4B81B-3C8E-424A-AF0D-C5720D2C475A}" destId="{0715BEF5-1BFB-4EC3-A13F-7803C5709A92}" srcOrd="13" destOrd="0" presId="urn:microsoft.com/office/officeart/2005/8/layout/default"/>
    <dgm:cxn modelId="{A58EEB3A-5431-4694-9C2B-92625441F9B9}" type="presParOf" srcId="{11A4B81B-3C8E-424A-AF0D-C5720D2C475A}" destId="{0B5A568D-6D36-4BBE-874F-3A5AE5F13C7E}" srcOrd="14" destOrd="0" presId="urn:microsoft.com/office/officeart/2005/8/layout/default"/>
    <dgm:cxn modelId="{56845ABA-C04B-4F04-868E-3FBF976655D4}" type="presParOf" srcId="{11A4B81B-3C8E-424A-AF0D-C5720D2C475A}" destId="{D43E0B33-1CBB-4522-997A-BFBDEB152CB8}" srcOrd="15" destOrd="0" presId="urn:microsoft.com/office/officeart/2005/8/layout/default"/>
    <dgm:cxn modelId="{D26A039F-66E3-407C-B6EB-C5D9625C1D06}" type="presParOf" srcId="{11A4B81B-3C8E-424A-AF0D-C5720D2C475A}" destId="{F1132D96-22F3-4F36-A3E9-F66EB334C560}" srcOrd="16" destOrd="0" presId="urn:microsoft.com/office/officeart/2005/8/layout/default"/>
    <dgm:cxn modelId="{6F7248FC-FC08-45F7-A999-66B24933574B}" type="presParOf" srcId="{11A4B81B-3C8E-424A-AF0D-C5720D2C475A}" destId="{4AE31881-8E77-4BD9-A136-615E0B295174}" srcOrd="17" destOrd="0" presId="urn:microsoft.com/office/officeart/2005/8/layout/default"/>
    <dgm:cxn modelId="{E5BCA9FA-33BF-40E6-BE8A-9E91EAB63E2B}" type="presParOf" srcId="{11A4B81B-3C8E-424A-AF0D-C5720D2C475A}" destId="{A5C736A4-7DD9-4779-B705-D215096E01D7}" srcOrd="18" destOrd="0" presId="urn:microsoft.com/office/officeart/2005/8/layout/default"/>
    <dgm:cxn modelId="{638804F9-319E-42B2-976F-39104D0EFB33}" type="presParOf" srcId="{11A4B81B-3C8E-424A-AF0D-C5720D2C475A}" destId="{E5D07D87-918D-4F09-A3D6-D39FA7B517E2}" srcOrd="19" destOrd="0" presId="urn:microsoft.com/office/officeart/2005/8/layout/default"/>
    <dgm:cxn modelId="{D599D4C9-478B-4217-A733-16F0324686C3}" type="presParOf" srcId="{11A4B81B-3C8E-424A-AF0D-C5720D2C475A}" destId="{060DE7DB-C73F-4BA5-B0CF-F5B596D24741}" srcOrd="20" destOrd="0" presId="urn:microsoft.com/office/officeart/2005/8/layout/default"/>
    <dgm:cxn modelId="{89E0BE8C-6CC5-4460-AB7F-2DDF8E06C998}" type="presParOf" srcId="{11A4B81B-3C8E-424A-AF0D-C5720D2C475A}" destId="{72FC6636-6298-4629-8600-894F67AF42DF}" srcOrd="21" destOrd="0" presId="urn:microsoft.com/office/officeart/2005/8/layout/default"/>
    <dgm:cxn modelId="{8DDCA8F0-EB29-4072-A1C3-B712CB74B9F7}" type="presParOf" srcId="{11A4B81B-3C8E-424A-AF0D-C5720D2C475A}" destId="{575039F4-AE96-4368-B2BD-F2EB4A403CEA}" srcOrd="22" destOrd="0" presId="urn:microsoft.com/office/officeart/2005/8/layout/default"/>
    <dgm:cxn modelId="{465B3D6E-B3C6-4685-A089-9A955D0D7AD2}" type="presParOf" srcId="{11A4B81B-3C8E-424A-AF0D-C5720D2C475A}" destId="{2DD261EF-14A0-4D37-9BE2-42B08F03475A}" srcOrd="23" destOrd="0" presId="urn:microsoft.com/office/officeart/2005/8/layout/default"/>
    <dgm:cxn modelId="{DD446995-CC13-4FC9-8DCC-E7894E131331}" type="presParOf" srcId="{11A4B81B-3C8E-424A-AF0D-C5720D2C475A}" destId="{0A71978D-7916-4BB2-B082-9AFD24331F1E}" srcOrd="24" destOrd="0" presId="urn:microsoft.com/office/officeart/2005/8/layout/default"/>
    <dgm:cxn modelId="{C8BAFD4B-CCCF-40CA-9BCF-FCB3DFB4871B}" type="presParOf" srcId="{11A4B81B-3C8E-424A-AF0D-C5720D2C475A}" destId="{4F4EBD50-CE98-4343-9413-B3CA171A456E}" srcOrd="25" destOrd="0" presId="urn:microsoft.com/office/officeart/2005/8/layout/default"/>
    <dgm:cxn modelId="{8ACE1AA0-5567-4D10-BAA7-4B4C2BF2E77F}" type="presParOf" srcId="{11A4B81B-3C8E-424A-AF0D-C5720D2C475A}" destId="{BB346B79-7CD3-4222-8FB9-8B9A69830E6B}" srcOrd="26" destOrd="0" presId="urn:microsoft.com/office/officeart/2005/8/layout/default"/>
    <dgm:cxn modelId="{BE66C8E0-B548-4461-896E-385D9E89FF9F}" type="presParOf" srcId="{11A4B81B-3C8E-424A-AF0D-C5720D2C475A}" destId="{860FE22C-46EC-4556-9B85-1BB9A25F5270}" srcOrd="27" destOrd="0" presId="urn:microsoft.com/office/officeart/2005/8/layout/default"/>
    <dgm:cxn modelId="{98FE2DBE-1996-4561-AB4C-A9FDE9E15B09}" type="presParOf" srcId="{11A4B81B-3C8E-424A-AF0D-C5720D2C475A}" destId="{E9207363-B98D-424C-9C41-9EF292BD3140}" srcOrd="28" destOrd="0" presId="urn:microsoft.com/office/officeart/2005/8/layout/default"/>
    <dgm:cxn modelId="{0570DDA3-3A7D-46B7-8A6F-4B6559F787D7}" type="presParOf" srcId="{11A4B81B-3C8E-424A-AF0D-C5720D2C475A}" destId="{5609E924-1437-4B02-A98F-68D4B16499DA}" srcOrd="29" destOrd="0" presId="urn:microsoft.com/office/officeart/2005/8/layout/default"/>
    <dgm:cxn modelId="{DD635906-178D-4854-9DA0-419380CC4D90}" type="presParOf" srcId="{11A4B81B-3C8E-424A-AF0D-C5720D2C475A}" destId="{ACD462F4-8252-48A1-9B1A-AB0912DBBCD9}" srcOrd="30" destOrd="0" presId="urn:microsoft.com/office/officeart/2005/8/layout/default"/>
    <dgm:cxn modelId="{3A8059B7-591D-4955-9F99-F2B264322E74}" type="presParOf" srcId="{11A4B81B-3C8E-424A-AF0D-C5720D2C475A}" destId="{5152C0F5-B58E-4526-B5CE-6D1E48333E17}" srcOrd="31" destOrd="0" presId="urn:microsoft.com/office/officeart/2005/8/layout/default"/>
    <dgm:cxn modelId="{7A95FC85-7473-4C90-AEFD-45856C3AC313}" type="presParOf" srcId="{11A4B81B-3C8E-424A-AF0D-C5720D2C475A}" destId="{06BBCD79-BFFF-4E62-9A0A-F5D5A2FB74FD}" srcOrd="32" destOrd="0" presId="urn:microsoft.com/office/officeart/2005/8/layout/default"/>
    <dgm:cxn modelId="{35EC491D-EA35-4508-AE7F-835EEC9EF66A}" type="presParOf" srcId="{11A4B81B-3C8E-424A-AF0D-C5720D2C475A}" destId="{6D6C794A-EC8B-4E42-9947-A2B7748BB8C7}" srcOrd="33" destOrd="0" presId="urn:microsoft.com/office/officeart/2005/8/layout/default"/>
    <dgm:cxn modelId="{DCD41528-85F3-4E15-8876-3FEA4F6181E7}" type="presParOf" srcId="{11A4B81B-3C8E-424A-AF0D-C5720D2C475A}" destId="{EDFBDA90-22A9-4D44-8D7F-0053313F6570}" srcOrd="3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1DCB70-BFA6-407D-A922-C63CF2FAC100}">
      <dsp:nvSpPr>
        <dsp:cNvPr id="0" name=""/>
        <dsp:cNvSpPr/>
      </dsp:nvSpPr>
      <dsp:spPr>
        <a:xfrm>
          <a:off x="1320" y="143098"/>
          <a:ext cx="1664270" cy="998562"/>
        </a:xfrm>
        <a:prstGeom prst="rect">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Team members roles and responsibilities</a:t>
          </a:r>
        </a:p>
      </dsp:txBody>
      <dsp:txXfrm>
        <a:off x="1320" y="143098"/>
        <a:ext cx="1664270" cy="998562"/>
      </dsp:txXfrm>
    </dsp:sp>
    <dsp:sp modelId="{E790C974-34F6-4B19-A417-B93AB8156B48}">
      <dsp:nvSpPr>
        <dsp:cNvPr id="0" name=""/>
        <dsp:cNvSpPr/>
      </dsp:nvSpPr>
      <dsp:spPr>
        <a:xfrm>
          <a:off x="1832018" y="143098"/>
          <a:ext cx="1664270" cy="998562"/>
        </a:xfrm>
        <a:prstGeom prst="rect">
          <a:avLst/>
        </a:prstGeom>
        <a:solidFill>
          <a:schemeClr val="accent3">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Improvements made from professor feedback</a:t>
          </a:r>
        </a:p>
      </dsp:txBody>
      <dsp:txXfrm>
        <a:off x="1832018" y="143098"/>
        <a:ext cx="1664270" cy="998562"/>
      </dsp:txXfrm>
    </dsp:sp>
    <dsp:sp modelId="{B59D45E6-FF67-4074-8991-DC6ACC532300}">
      <dsp:nvSpPr>
        <dsp:cNvPr id="0" name=""/>
        <dsp:cNvSpPr/>
      </dsp:nvSpPr>
      <dsp:spPr>
        <a:xfrm>
          <a:off x="3662715" y="143098"/>
          <a:ext cx="1664270" cy="998562"/>
        </a:xfrm>
        <a:prstGeom prst="rect">
          <a:avLst/>
        </a:prstGeom>
        <a:solidFill>
          <a:schemeClr val="accent4">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Project description</a:t>
          </a:r>
        </a:p>
      </dsp:txBody>
      <dsp:txXfrm>
        <a:off x="3662715" y="143098"/>
        <a:ext cx="1664270" cy="998562"/>
      </dsp:txXfrm>
    </dsp:sp>
    <dsp:sp modelId="{1B6D8BBB-5278-4182-B8A2-0B70EBAB43CD}">
      <dsp:nvSpPr>
        <dsp:cNvPr id="0" name=""/>
        <dsp:cNvSpPr/>
      </dsp:nvSpPr>
      <dsp:spPr>
        <a:xfrm>
          <a:off x="5493413" y="143098"/>
          <a:ext cx="1664270" cy="998562"/>
        </a:xfrm>
        <a:prstGeom prst="rect">
          <a:avLst/>
        </a:prstGeom>
        <a:solidFill>
          <a:schemeClr val="accent5">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Team working agreement</a:t>
          </a:r>
        </a:p>
      </dsp:txBody>
      <dsp:txXfrm>
        <a:off x="5493413" y="143098"/>
        <a:ext cx="1664270" cy="998562"/>
      </dsp:txXfrm>
    </dsp:sp>
    <dsp:sp modelId="{28F8BF10-0DCA-4DAD-9931-8A512CB3D852}">
      <dsp:nvSpPr>
        <dsp:cNvPr id="0" name=""/>
        <dsp:cNvSpPr/>
      </dsp:nvSpPr>
      <dsp:spPr>
        <a:xfrm>
          <a:off x="7324110" y="143098"/>
          <a:ext cx="1664270" cy="998562"/>
        </a:xfrm>
        <a:prstGeom prst="rect">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Personas</a:t>
          </a:r>
        </a:p>
      </dsp:txBody>
      <dsp:txXfrm>
        <a:off x="7324110" y="143098"/>
        <a:ext cx="1664270" cy="998562"/>
      </dsp:txXfrm>
    </dsp:sp>
    <dsp:sp modelId="{36227850-10B9-4976-B868-A212DB623817}">
      <dsp:nvSpPr>
        <dsp:cNvPr id="0" name=""/>
        <dsp:cNvSpPr/>
      </dsp:nvSpPr>
      <dsp:spPr>
        <a:xfrm>
          <a:off x="9154807" y="143098"/>
          <a:ext cx="1664270" cy="998562"/>
        </a:xfrm>
        <a:prstGeom prst="rect">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MVP</a:t>
          </a:r>
        </a:p>
      </dsp:txBody>
      <dsp:txXfrm>
        <a:off x="9154807" y="143098"/>
        <a:ext cx="1664270" cy="998562"/>
      </dsp:txXfrm>
    </dsp:sp>
    <dsp:sp modelId="{D84083E4-6986-4690-86C9-BAEB23320DAB}">
      <dsp:nvSpPr>
        <dsp:cNvPr id="0" name=""/>
        <dsp:cNvSpPr/>
      </dsp:nvSpPr>
      <dsp:spPr>
        <a:xfrm>
          <a:off x="1320" y="1308087"/>
          <a:ext cx="1664270" cy="998562"/>
        </a:xfrm>
        <a:prstGeom prst="rect">
          <a:avLst/>
        </a:prstGeom>
        <a:solidFill>
          <a:schemeClr val="accent3">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Technologies</a:t>
          </a:r>
        </a:p>
      </dsp:txBody>
      <dsp:txXfrm>
        <a:off x="1320" y="1308087"/>
        <a:ext cx="1664270" cy="998562"/>
      </dsp:txXfrm>
    </dsp:sp>
    <dsp:sp modelId="{0B5A568D-6D36-4BBE-874F-3A5AE5F13C7E}">
      <dsp:nvSpPr>
        <dsp:cNvPr id="0" name=""/>
        <dsp:cNvSpPr/>
      </dsp:nvSpPr>
      <dsp:spPr>
        <a:xfrm>
          <a:off x="1832018" y="1308087"/>
          <a:ext cx="1664270" cy="998562"/>
        </a:xfrm>
        <a:prstGeom prst="rect">
          <a:avLst/>
        </a:prstGeom>
        <a:solidFill>
          <a:schemeClr val="accent4">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Algorithm</a:t>
          </a:r>
        </a:p>
      </dsp:txBody>
      <dsp:txXfrm>
        <a:off x="1832018" y="1308087"/>
        <a:ext cx="1664270" cy="998562"/>
      </dsp:txXfrm>
    </dsp:sp>
    <dsp:sp modelId="{F1132D96-22F3-4F36-A3E9-F66EB334C560}">
      <dsp:nvSpPr>
        <dsp:cNvPr id="0" name=""/>
        <dsp:cNvSpPr/>
      </dsp:nvSpPr>
      <dsp:spPr>
        <a:xfrm>
          <a:off x="3662715" y="1308087"/>
          <a:ext cx="1664270" cy="998562"/>
        </a:xfrm>
        <a:prstGeom prst="rect">
          <a:avLst/>
        </a:prstGeom>
        <a:solidFill>
          <a:schemeClr val="accent5">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Diagrams</a:t>
          </a:r>
        </a:p>
      </dsp:txBody>
      <dsp:txXfrm>
        <a:off x="3662715" y="1308087"/>
        <a:ext cx="1664270" cy="998562"/>
      </dsp:txXfrm>
    </dsp:sp>
    <dsp:sp modelId="{A5C736A4-7DD9-4779-B705-D215096E01D7}">
      <dsp:nvSpPr>
        <dsp:cNvPr id="0" name=""/>
        <dsp:cNvSpPr/>
      </dsp:nvSpPr>
      <dsp:spPr>
        <a:xfrm>
          <a:off x="5493413" y="1308087"/>
          <a:ext cx="1664270" cy="998562"/>
        </a:xfrm>
        <a:prstGeom prst="rect">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Sprint 1 Recap</a:t>
          </a:r>
        </a:p>
      </dsp:txBody>
      <dsp:txXfrm>
        <a:off x="5493413" y="1308087"/>
        <a:ext cx="1664270" cy="998562"/>
      </dsp:txXfrm>
    </dsp:sp>
    <dsp:sp modelId="{060DE7DB-C73F-4BA5-B0CF-F5B596D24741}">
      <dsp:nvSpPr>
        <dsp:cNvPr id="0" name=""/>
        <dsp:cNvSpPr/>
      </dsp:nvSpPr>
      <dsp:spPr>
        <a:xfrm>
          <a:off x="7324110" y="1308087"/>
          <a:ext cx="1664270" cy="998562"/>
        </a:xfrm>
        <a:prstGeom prst="rect">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Product Backlog</a:t>
          </a:r>
        </a:p>
      </dsp:txBody>
      <dsp:txXfrm>
        <a:off x="7324110" y="1308087"/>
        <a:ext cx="1664270" cy="998562"/>
      </dsp:txXfrm>
    </dsp:sp>
    <dsp:sp modelId="{575039F4-AE96-4368-B2BD-F2EB4A403CEA}">
      <dsp:nvSpPr>
        <dsp:cNvPr id="0" name=""/>
        <dsp:cNvSpPr/>
      </dsp:nvSpPr>
      <dsp:spPr>
        <a:xfrm>
          <a:off x="9154807" y="1308087"/>
          <a:ext cx="1664270" cy="998562"/>
        </a:xfrm>
        <a:prstGeom prst="rect">
          <a:avLst/>
        </a:prstGeom>
        <a:solidFill>
          <a:schemeClr val="accent3">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Sprint 3 Backlog</a:t>
          </a:r>
        </a:p>
      </dsp:txBody>
      <dsp:txXfrm>
        <a:off x="9154807" y="1308087"/>
        <a:ext cx="1664270" cy="998562"/>
      </dsp:txXfrm>
    </dsp:sp>
    <dsp:sp modelId="{0A71978D-7916-4BB2-B082-9AFD24331F1E}">
      <dsp:nvSpPr>
        <dsp:cNvPr id="0" name=""/>
        <dsp:cNvSpPr/>
      </dsp:nvSpPr>
      <dsp:spPr>
        <a:xfrm>
          <a:off x="1320" y="2473077"/>
          <a:ext cx="1664270" cy="998562"/>
        </a:xfrm>
        <a:prstGeom prst="rect">
          <a:avLst/>
        </a:prstGeom>
        <a:solidFill>
          <a:schemeClr val="accent4">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Metrics</a:t>
          </a:r>
        </a:p>
      </dsp:txBody>
      <dsp:txXfrm>
        <a:off x="1320" y="2473077"/>
        <a:ext cx="1664270" cy="998562"/>
      </dsp:txXfrm>
    </dsp:sp>
    <dsp:sp modelId="{BB346B79-7CD3-4222-8FB9-8B9A69830E6B}">
      <dsp:nvSpPr>
        <dsp:cNvPr id="0" name=""/>
        <dsp:cNvSpPr/>
      </dsp:nvSpPr>
      <dsp:spPr>
        <a:xfrm>
          <a:off x="1832018" y="2473077"/>
          <a:ext cx="1664270" cy="998562"/>
        </a:xfrm>
        <a:prstGeom prst="rect">
          <a:avLst/>
        </a:prstGeom>
        <a:solidFill>
          <a:schemeClr val="accent5">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Retrospective</a:t>
          </a:r>
        </a:p>
      </dsp:txBody>
      <dsp:txXfrm>
        <a:off x="1832018" y="2473077"/>
        <a:ext cx="1664270" cy="998562"/>
      </dsp:txXfrm>
    </dsp:sp>
    <dsp:sp modelId="{E9207363-B98D-424C-9C41-9EF292BD3140}">
      <dsp:nvSpPr>
        <dsp:cNvPr id="0" name=""/>
        <dsp:cNvSpPr/>
      </dsp:nvSpPr>
      <dsp:spPr>
        <a:xfrm>
          <a:off x="3662715" y="2473077"/>
          <a:ext cx="1664270" cy="998562"/>
        </a:xfrm>
        <a:prstGeom prst="rect">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Sprint 2 </a:t>
          </a:r>
        </a:p>
      </dsp:txBody>
      <dsp:txXfrm>
        <a:off x="3662715" y="2473077"/>
        <a:ext cx="1664270" cy="998562"/>
      </dsp:txXfrm>
    </dsp:sp>
    <dsp:sp modelId="{ACD462F4-8252-48A1-9B1A-AB0912DBBCD9}">
      <dsp:nvSpPr>
        <dsp:cNvPr id="0" name=""/>
        <dsp:cNvSpPr/>
      </dsp:nvSpPr>
      <dsp:spPr>
        <a:xfrm>
          <a:off x="5493413" y="2473077"/>
          <a:ext cx="1664270" cy="998562"/>
        </a:xfrm>
        <a:prstGeom prst="rect">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Project Demo </a:t>
          </a:r>
        </a:p>
      </dsp:txBody>
      <dsp:txXfrm>
        <a:off x="5493413" y="2473077"/>
        <a:ext cx="1664270" cy="998562"/>
      </dsp:txXfrm>
    </dsp:sp>
    <dsp:sp modelId="{06BBCD79-BFFF-4E62-9A0A-F5D5A2FB74FD}">
      <dsp:nvSpPr>
        <dsp:cNvPr id="0" name=""/>
        <dsp:cNvSpPr/>
      </dsp:nvSpPr>
      <dsp:spPr>
        <a:xfrm>
          <a:off x="7324110" y="2473077"/>
          <a:ext cx="1664270" cy="998562"/>
        </a:xfrm>
        <a:prstGeom prst="rect">
          <a:avLst/>
        </a:prstGeom>
        <a:solidFill>
          <a:schemeClr val="accent3">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Github</a:t>
          </a:r>
          <a:r>
            <a:rPr lang="en-US" sz="1500" kern="1200" dirty="0"/>
            <a:t> link</a:t>
          </a:r>
        </a:p>
      </dsp:txBody>
      <dsp:txXfrm>
        <a:off x="7324110" y="2473077"/>
        <a:ext cx="1664270" cy="998562"/>
      </dsp:txXfrm>
    </dsp:sp>
    <dsp:sp modelId="{EDFBDA90-22A9-4D44-8D7F-0053313F6570}">
      <dsp:nvSpPr>
        <dsp:cNvPr id="0" name=""/>
        <dsp:cNvSpPr/>
      </dsp:nvSpPr>
      <dsp:spPr>
        <a:xfrm>
          <a:off x="9154807" y="2473077"/>
          <a:ext cx="1664270" cy="998562"/>
        </a:xfrm>
        <a:prstGeom prst="rect">
          <a:avLst/>
        </a:prstGeom>
        <a:solidFill>
          <a:schemeClr val="accent4">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Live application Demo</a:t>
          </a:r>
        </a:p>
      </dsp:txBody>
      <dsp:txXfrm>
        <a:off x="9154807" y="2473077"/>
        <a:ext cx="1664270" cy="99856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0.15087</cdr:x>
      <cdr:y>0.34537</cdr:y>
    </cdr:from>
    <cdr:to>
      <cdr:x>0.84913</cdr:x>
      <cdr:y>0.95357</cdr:y>
    </cdr:to>
    <cdr:sp macro="" textlink="">
      <cdr:nvSpPr>
        <cdr:cNvPr id="2" name="Rectangle 1">
          <a:extLst xmlns:a="http://schemas.openxmlformats.org/drawingml/2006/main">
            <a:ext uri="{FF2B5EF4-FFF2-40B4-BE49-F238E27FC236}">
              <a16:creationId xmlns:a16="http://schemas.microsoft.com/office/drawing/2014/main" id="{EC4E254F-2240-0C58-EC59-985F461A9212}"/>
            </a:ext>
          </a:extLst>
        </cdr:cNvPr>
        <cdr:cNvSpPr/>
      </cdr:nvSpPr>
      <cdr:spPr>
        <a:xfrm xmlns:a="http://schemas.openxmlformats.org/drawingml/2006/main">
          <a:off x="1448568" y="1031172"/>
          <a:ext cx="6704079" cy="1815882"/>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bodyPr>
        <a:lstStyle xmlns:a="http://schemas.openxmlformats.org/drawingml/2006/main"/>
        <a:p xmlns:a="http://schemas.openxmlformats.org/drawingml/2006/main">
          <a:pPr algn="ctr"/>
          <a:r>
            <a:rPr lang="en-US" sz="2800" b="0" cap="none" spc="0" dirty="0">
              <a:ln w="0"/>
              <a:solidFill>
                <a:schemeClr val="tx1"/>
              </a:solidFill>
              <a:effectLst>
                <a:outerShdw blurRad="38100" dist="19050" dir="2700000" algn="tl" rotWithShape="0">
                  <a:schemeClr val="dk1">
                    <a:alpha val="40000"/>
                  </a:schemeClr>
                </a:outerShdw>
              </a:effectLst>
            </a:rPr>
            <a:t>Committed Story Points = 72</a:t>
          </a:r>
        </a:p>
        <a:p xmlns:a="http://schemas.openxmlformats.org/drawingml/2006/main">
          <a:pPr algn="ctr"/>
          <a:r>
            <a:rPr lang="en-US" sz="2800" dirty="0">
              <a:ln w="0"/>
              <a:solidFill>
                <a:schemeClr val="tx1"/>
              </a:solidFill>
              <a:effectLst>
                <a:outerShdw blurRad="38100" dist="19050" dir="2700000" algn="tl" rotWithShape="0">
                  <a:schemeClr val="dk1">
                    <a:alpha val="40000"/>
                  </a:schemeClr>
                </a:outerShdw>
              </a:effectLst>
            </a:rPr>
            <a:t>Completed Story Points = 44</a:t>
          </a:r>
        </a:p>
        <a:p xmlns:a="http://schemas.openxmlformats.org/drawingml/2006/main">
          <a:pPr algn="ctr"/>
          <a:endParaRPr lang="en-US" sz="2800" b="0" cap="none" spc="0" dirty="0">
            <a:ln w="0"/>
            <a:solidFill>
              <a:schemeClr val="tx1"/>
            </a:solidFill>
            <a:effectLst>
              <a:outerShdw blurRad="38100" dist="19050" dir="2700000" algn="tl" rotWithShape="0">
                <a:schemeClr val="dk1">
                  <a:alpha val="40000"/>
                </a:schemeClr>
              </a:outerShdw>
            </a:effectLst>
          </a:endParaRPr>
        </a:p>
        <a:p xmlns:a="http://schemas.openxmlformats.org/drawingml/2006/main">
          <a:pPr algn="ctr"/>
          <a:r>
            <a:rPr lang="en-US" sz="2800" dirty="0">
              <a:ln w="0"/>
              <a:solidFill>
                <a:schemeClr val="tx1"/>
              </a:solidFill>
              <a:effectLst>
                <a:outerShdw blurRad="38100" dist="19050" dir="2700000" algn="tl" rotWithShape="0">
                  <a:schemeClr val="dk1">
                    <a:alpha val="40000"/>
                  </a:schemeClr>
                </a:outerShdw>
              </a:effectLst>
            </a:rPr>
            <a:t>Our Completed to Committed Ratio is 61.11%</a:t>
          </a:r>
          <a:endParaRPr lang="en-US" sz="2800" b="0" cap="none" spc="0" dirty="0">
            <a:ln w="0"/>
            <a:solidFill>
              <a:schemeClr val="tx1"/>
            </a:solidFill>
            <a:effectLst>
              <a:outerShdw blurRad="38100" dist="19050" dir="2700000" algn="tl" rotWithShape="0">
                <a:schemeClr val="dk1">
                  <a:alpha val="40000"/>
                </a:schemeClr>
              </a:outerShdw>
            </a:effectLst>
          </a:endParaRP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7666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3CADBD16-5BFB-4D9F-9646-C75D1B53BBB6}" type="datetimeFigureOut">
              <a:rPr lang="en-US" smtClean="0"/>
              <a:pPr/>
              <a:t>3/20/2024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903642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195560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871922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40155162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84494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7149868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3360268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485952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872401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04297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ADBD16-5BFB-4D9F-9646-C75D1B53BBB6}"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262606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ADBD16-5BFB-4D9F-9646-C75D1B53BBB6}" type="datetimeFigureOut">
              <a:rPr lang="en-US" smtClean="0"/>
              <a:t>3/20/2024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485386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ADBD16-5BFB-4D9F-9646-C75D1B53BBB6}" type="datetimeFigureOut">
              <a:rPr lang="en-US" smtClean="0"/>
              <a:t>3/20/2024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460758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3/20/2024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054575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389869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3/20/2024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4259354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CADBD16-5BFB-4D9F-9646-C75D1B53BBB6}" type="datetimeFigureOut">
              <a:rPr lang="en-US" smtClean="0"/>
              <a:pPr/>
              <a:t>3/20/2024</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731881644"/>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sarathupace2024.atlassian.net/browse/ML-11" TargetMode="External"/><Relationship Id="rId2" Type="http://schemas.openxmlformats.org/officeDocument/2006/relationships/hyperlink" Target="https://sarathupace2024.atlassian.net/browse/ML-53" TargetMode="External"/><Relationship Id="rId1" Type="http://schemas.openxmlformats.org/officeDocument/2006/relationships/slideLayout" Target="../slideLayouts/slideLayout2.xml"/><Relationship Id="rId5" Type="http://schemas.openxmlformats.org/officeDocument/2006/relationships/hyperlink" Target="https://sarathupace2024.atlassian.net/browse/ML-33" TargetMode="External"/><Relationship Id="rId4" Type="http://schemas.openxmlformats.org/officeDocument/2006/relationships/hyperlink" Target="https://sarathupace2024.atlassian.net/browse/ML-34"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9.jp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upadristasarath/CS691_CapstoneProject_MealMat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B88142C-D3C4-43DC-A844-A7D9ECB0F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37CA4A8-0B8A-5276-ECCA-2D0349DE8ED1}"/>
              </a:ext>
            </a:extLst>
          </p:cNvPr>
          <p:cNvSpPr txBox="1"/>
          <p:nvPr/>
        </p:nvSpPr>
        <p:spPr>
          <a:xfrm>
            <a:off x="684213" y="685799"/>
            <a:ext cx="4781147" cy="4892676"/>
          </a:xfrm>
          <a:prstGeom prst="rect">
            <a:avLst/>
          </a:prstGeom>
        </p:spPr>
        <p:txBody>
          <a:bodyPr vert="horz" lIns="91440" tIns="45720" rIns="91440" bIns="45720" rtlCol="0" anchor="ctr">
            <a:normAutofit/>
          </a:bodyPr>
          <a:lstStyle/>
          <a:p>
            <a:pPr algn="r">
              <a:spcBef>
                <a:spcPct val="0"/>
              </a:spcBef>
              <a:spcAft>
                <a:spcPts val="600"/>
              </a:spcAft>
            </a:pPr>
            <a:r>
              <a:rPr lang="en-US" sz="5200" cap="all">
                <a:ln w="3175" cmpd="sng">
                  <a:noFill/>
                </a:ln>
                <a:latin typeface="+mj-lt"/>
                <a:ea typeface="+mj-ea"/>
                <a:cs typeface="+mj-cs"/>
              </a:rPr>
              <a:t>Project: </a:t>
            </a:r>
          </a:p>
          <a:p>
            <a:pPr algn="r">
              <a:spcBef>
                <a:spcPct val="0"/>
              </a:spcBef>
              <a:spcAft>
                <a:spcPts val="600"/>
              </a:spcAft>
            </a:pPr>
            <a:r>
              <a:rPr lang="en-US" sz="5200" cap="all">
                <a:ln w="3175" cmpd="sng">
                  <a:noFill/>
                </a:ln>
                <a:latin typeface="+mj-lt"/>
                <a:ea typeface="+mj-ea"/>
                <a:cs typeface="+mj-cs"/>
              </a:rPr>
              <a:t>MealMate</a:t>
            </a:r>
          </a:p>
        </p:txBody>
      </p:sp>
      <p:sp>
        <p:nvSpPr>
          <p:cNvPr id="27" name="Rectangle 26">
            <a:extLst>
              <a:ext uri="{FF2B5EF4-FFF2-40B4-BE49-F238E27FC236}">
                <a16:creationId xmlns:a16="http://schemas.microsoft.com/office/drawing/2014/main" id="{416DC9EF-092A-4FEF-8A40-0E509CA7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solidFill>
            <a:schemeClr val="bg2">
              <a:alpha val="97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720E3AE-473B-422C-7E05-EAE887C25B8B}"/>
              </a:ext>
            </a:extLst>
          </p:cNvPr>
          <p:cNvSpPr>
            <a:spLocks noGrp="1"/>
          </p:cNvSpPr>
          <p:nvPr>
            <p:ph type="subTitle" idx="1"/>
          </p:nvPr>
        </p:nvSpPr>
        <p:spPr>
          <a:xfrm>
            <a:off x="6491625" y="685799"/>
            <a:ext cx="4816572" cy="4869981"/>
          </a:xfrm>
        </p:spPr>
        <p:txBody>
          <a:bodyPr vert="horz" lIns="91440" tIns="45720" rIns="91440" bIns="45720" rtlCol="0" anchor="ctr">
            <a:normAutofit/>
          </a:bodyPr>
          <a:lstStyle/>
          <a:p>
            <a:r>
              <a:rPr lang="en-US" sz="4000">
                <a:solidFill>
                  <a:schemeClr val="tx2">
                    <a:lumMod val="60000"/>
                    <a:lumOff val="40000"/>
                  </a:schemeClr>
                </a:solidFill>
              </a:rPr>
              <a:t>Subject: CS691 </a:t>
            </a:r>
          </a:p>
          <a:p>
            <a:r>
              <a:rPr lang="en-US" sz="4000">
                <a:solidFill>
                  <a:schemeClr val="tx2">
                    <a:lumMod val="60000"/>
                    <a:lumOff val="40000"/>
                  </a:schemeClr>
                </a:solidFill>
              </a:rPr>
              <a:t>Computer Science</a:t>
            </a:r>
          </a:p>
          <a:p>
            <a:r>
              <a:rPr lang="en-US" sz="4000">
                <a:solidFill>
                  <a:schemeClr val="tx2">
                    <a:lumMod val="60000"/>
                    <a:lumOff val="40000"/>
                  </a:schemeClr>
                </a:solidFill>
              </a:rPr>
              <a:t>Project 1</a:t>
            </a:r>
          </a:p>
        </p:txBody>
      </p:sp>
    </p:spTree>
    <p:extLst>
      <p:ext uri="{BB962C8B-B14F-4D97-AF65-F5344CB8AC3E}">
        <p14:creationId xmlns:p14="http://schemas.microsoft.com/office/powerpoint/2010/main" val="1536685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96DE66-94E5-F3BF-581D-CC5B1524C3CF}"/>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40BBD06B-552C-4DF7-9E19-C5617573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5F7B10-4740-81C0-9942-8E879F782415}"/>
              </a:ext>
            </a:extLst>
          </p:cNvPr>
          <p:cNvSpPr>
            <a:spLocks noGrp="1"/>
          </p:cNvSpPr>
          <p:nvPr>
            <p:ph type="title"/>
          </p:nvPr>
        </p:nvSpPr>
        <p:spPr>
          <a:xfrm>
            <a:off x="748286" y="5181599"/>
            <a:ext cx="8707922" cy="839821"/>
          </a:xfrm>
        </p:spPr>
        <p:txBody>
          <a:bodyPr anchor="b">
            <a:normAutofit/>
          </a:bodyPr>
          <a:lstStyle/>
          <a:p>
            <a:pPr>
              <a:lnSpc>
                <a:spcPct val="90000"/>
              </a:lnSpc>
            </a:pPr>
            <a:r>
              <a:rPr lang="en-US" sz="2700">
                <a:solidFill>
                  <a:srgbClr val="FFFFFF"/>
                </a:solidFill>
              </a:rPr>
              <a:t>Persona 2</a:t>
            </a:r>
            <a:br>
              <a:rPr lang="en-US" sz="2700">
                <a:solidFill>
                  <a:srgbClr val="FFFFFF"/>
                </a:solidFill>
              </a:rPr>
            </a:br>
            <a:endParaRPr lang="en-US" sz="2700">
              <a:solidFill>
                <a:srgbClr val="FFFFFF"/>
              </a:solidFill>
            </a:endParaRPr>
          </a:p>
        </p:txBody>
      </p:sp>
      <p:sp useBgFill="1">
        <p:nvSpPr>
          <p:cNvPr id="27" name="Snip Diagonal Corner Rectangle 21">
            <a:extLst>
              <a:ext uri="{FF2B5EF4-FFF2-40B4-BE49-F238E27FC236}">
                <a16:creationId xmlns:a16="http://schemas.microsoft.com/office/drawing/2014/main" id="{1D27B411-D85B-4FEE-8EF5-0726CC104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99" y="620722"/>
            <a:ext cx="9805929" cy="4418206"/>
          </a:xfrm>
          <a:prstGeom prst="snip2DiagRect">
            <a:avLst>
              <a:gd name="adj1" fmla="val 8741"/>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21C33B52-966B-48AB-B150-0703D341A0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0" name="Straight Connector 29">
              <a:extLst>
                <a:ext uri="{FF2B5EF4-FFF2-40B4-BE49-F238E27FC236}">
                  <a16:creationId xmlns:a16="http://schemas.microsoft.com/office/drawing/2014/main" id="{A15605B8-360E-48F8-8236-1D79EF8EB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FA3977D2-0245-428A-8353-C7231D91ED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9420A79-B7F1-42B2-8A65-7F990211AD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F944D0E-1FE0-47ED-9362-B7A1560D70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5A66304-0B88-40BA-A57C-226AA50D43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2" name="Content Placeholder 11">
            <a:extLst>
              <a:ext uri="{FF2B5EF4-FFF2-40B4-BE49-F238E27FC236}">
                <a16:creationId xmlns:a16="http://schemas.microsoft.com/office/drawing/2014/main" id="{144C3406-06DB-50A8-8069-B4DE1B20346D}"/>
              </a:ext>
            </a:extLst>
          </p:cNvPr>
          <p:cNvSpPr>
            <a:spLocks/>
          </p:cNvSpPr>
          <p:nvPr/>
        </p:nvSpPr>
        <p:spPr>
          <a:xfrm>
            <a:off x="4443053" y="1096964"/>
            <a:ext cx="4757130" cy="3464940"/>
          </a:xfrm>
          <a:prstGeom prst="rect">
            <a:avLst/>
          </a:prstGeom>
        </p:spPr>
        <p:txBody>
          <a:bodyPr>
            <a:noAutofit/>
          </a:bodyPr>
          <a:lstStyle/>
          <a:p>
            <a:pPr defTabSz="315468">
              <a:spcAft>
                <a:spcPts val="690"/>
              </a:spcAft>
            </a:pPr>
            <a:r>
              <a:rPr lang="en-US" sz="1150" b="1" kern="1200" dirty="0">
                <a:solidFill>
                  <a:srgbClr val="979797"/>
                </a:solidFill>
                <a:latin typeface="Söhne"/>
                <a:ea typeface="+mn-ea"/>
                <a:cs typeface="+mn-cs"/>
              </a:rPr>
              <a:t>Profile:</a:t>
            </a:r>
          </a:p>
          <a:p>
            <a:pPr defTabSz="315468">
              <a:spcAft>
                <a:spcPts val="690"/>
              </a:spcAft>
            </a:pPr>
            <a:r>
              <a:rPr lang="en-US" sz="1150" kern="1200" dirty="0">
                <a:solidFill>
                  <a:srgbClr val="979797"/>
                </a:solidFill>
                <a:latin typeface="Söhne"/>
                <a:ea typeface="+mn-ea"/>
                <a:cs typeface="+mn-cs"/>
              </a:rPr>
              <a:t>Michael is a recent college graduate who has just moved into his first apartment. He is eager to learn how to cook but feels overwhelmed by the variety of ingredients available at the grocery store.</a:t>
            </a:r>
          </a:p>
          <a:p>
            <a:pPr defTabSz="315468">
              <a:spcAft>
                <a:spcPts val="690"/>
              </a:spcAft>
            </a:pPr>
            <a:br>
              <a:rPr lang="en-US" sz="1150" kern="1200" dirty="0">
                <a:solidFill>
                  <a:schemeClr val="tx1"/>
                </a:solidFill>
                <a:latin typeface="+mn-lt"/>
                <a:ea typeface="+mn-ea"/>
                <a:cs typeface="+mn-cs"/>
              </a:rPr>
            </a:br>
            <a:r>
              <a:rPr lang="en-US" sz="1150" b="1" kern="1200" dirty="0">
                <a:solidFill>
                  <a:srgbClr val="979797"/>
                </a:solidFill>
                <a:latin typeface="Söhne"/>
                <a:ea typeface="+mn-ea"/>
                <a:cs typeface="+mn-cs"/>
              </a:rPr>
              <a:t>Interests:</a:t>
            </a:r>
          </a:p>
          <a:p>
            <a:pPr defTabSz="315468">
              <a:spcAft>
                <a:spcPts val="690"/>
              </a:spcAft>
            </a:pPr>
            <a:r>
              <a:rPr lang="en-US" sz="1150" kern="1200" dirty="0">
                <a:solidFill>
                  <a:srgbClr val="979797"/>
                </a:solidFill>
                <a:latin typeface="Söhne"/>
                <a:ea typeface="+mn-ea"/>
                <a:cs typeface="+mn-cs"/>
              </a:rPr>
              <a:t>Michael is interested in learning how to cook simple and nutritious meals that he can enjoy at home. He wants to improve his culinary skills and become more confident in the kitchen.</a:t>
            </a:r>
          </a:p>
          <a:p>
            <a:pPr defTabSz="315468">
              <a:spcAft>
                <a:spcPts val="690"/>
              </a:spcAft>
            </a:pPr>
            <a:br>
              <a:rPr lang="en-US" sz="1150" kern="1200" dirty="0">
                <a:solidFill>
                  <a:schemeClr val="tx1"/>
                </a:solidFill>
                <a:latin typeface="+mn-lt"/>
                <a:ea typeface="+mn-ea"/>
                <a:cs typeface="+mn-cs"/>
              </a:rPr>
            </a:br>
            <a:r>
              <a:rPr lang="en-US" sz="1150" b="1" kern="1200" dirty="0">
                <a:solidFill>
                  <a:srgbClr val="979797"/>
                </a:solidFill>
                <a:latin typeface="Söhne"/>
                <a:ea typeface="+mn-ea"/>
                <a:cs typeface="+mn-cs"/>
              </a:rPr>
              <a:t>Frustration:</a:t>
            </a:r>
          </a:p>
          <a:p>
            <a:pPr defTabSz="315468">
              <a:spcAft>
                <a:spcPts val="690"/>
              </a:spcAft>
            </a:pPr>
            <a:r>
              <a:rPr lang="en-US" sz="1150" kern="1200" dirty="0">
                <a:solidFill>
                  <a:srgbClr val="979797"/>
                </a:solidFill>
                <a:latin typeface="Söhne"/>
                <a:ea typeface="+mn-ea"/>
                <a:cs typeface="+mn-cs"/>
              </a:rPr>
              <a:t>Michael is frustrated by his lack of experience in the kitchen and feels overwhelmed by the prospect of cooking for himself. He often struggles to come up with meal ideas and ends up ordering takeout instead.</a:t>
            </a:r>
            <a:br>
              <a:rPr lang="en-US" sz="1150" kern="1200" dirty="0">
                <a:solidFill>
                  <a:schemeClr val="tx1"/>
                </a:solidFill>
                <a:latin typeface="+mn-lt"/>
                <a:ea typeface="+mn-ea"/>
                <a:cs typeface="+mn-cs"/>
              </a:rPr>
            </a:br>
            <a:r>
              <a:rPr lang="en-US" sz="1150" b="1" kern="1200" dirty="0">
                <a:solidFill>
                  <a:srgbClr val="979797"/>
                </a:solidFill>
                <a:latin typeface="Söhne"/>
                <a:ea typeface="+mn-ea"/>
                <a:cs typeface="+mn-cs"/>
              </a:rPr>
              <a:t>Goals:</a:t>
            </a:r>
          </a:p>
          <a:p>
            <a:pPr defTabSz="315468">
              <a:spcAft>
                <a:spcPts val="690"/>
              </a:spcAft>
            </a:pPr>
            <a:r>
              <a:rPr lang="en-US" sz="1150" kern="1200" dirty="0">
                <a:solidFill>
                  <a:srgbClr val="979797"/>
                </a:solidFill>
                <a:latin typeface="Söhne"/>
                <a:ea typeface="+mn-ea"/>
                <a:cs typeface="+mn-cs"/>
              </a:rPr>
              <a:t>Michael's goal is to improve his cooking skills and become more confident in the kitchen. He wants a tool that can provide him with easy-to-follow recipes based on the ingredients he has on hand, helping him to experiment with new flavors and techniques.</a:t>
            </a:r>
          </a:p>
          <a:p>
            <a:pPr defTabSz="315468">
              <a:spcAft>
                <a:spcPts val="690"/>
              </a:spcAft>
            </a:pPr>
            <a:br>
              <a:rPr lang="en-US" sz="1104" kern="1200" dirty="0">
                <a:solidFill>
                  <a:schemeClr val="tx1"/>
                </a:solidFill>
                <a:latin typeface="+mn-lt"/>
                <a:ea typeface="+mn-ea"/>
                <a:cs typeface="+mn-cs"/>
              </a:rPr>
            </a:br>
            <a:br>
              <a:rPr lang="en-US" sz="1104" kern="1200" dirty="0">
                <a:solidFill>
                  <a:schemeClr val="tx1"/>
                </a:solidFill>
                <a:latin typeface="+mn-lt"/>
                <a:ea typeface="+mn-ea"/>
                <a:cs typeface="+mn-cs"/>
              </a:rPr>
            </a:br>
            <a:endParaRPr lang="en-US" sz="1104" b="1" kern="1200" dirty="0">
              <a:solidFill>
                <a:srgbClr val="979797"/>
              </a:solidFill>
              <a:latin typeface="Söhne"/>
              <a:ea typeface="+mn-ea"/>
              <a:cs typeface="+mn-cs"/>
            </a:endParaRPr>
          </a:p>
          <a:p>
            <a:pPr defTabSz="315468">
              <a:spcAft>
                <a:spcPts val="690"/>
              </a:spcAft>
            </a:pPr>
            <a:br>
              <a:rPr lang="en-US" sz="1104" kern="1200" dirty="0">
                <a:solidFill>
                  <a:schemeClr val="tx1"/>
                </a:solidFill>
                <a:latin typeface="+mn-lt"/>
                <a:ea typeface="+mn-ea"/>
                <a:cs typeface="+mn-cs"/>
              </a:rPr>
            </a:br>
            <a:br>
              <a:rPr lang="en-US" sz="1104" kern="1200" dirty="0">
                <a:solidFill>
                  <a:schemeClr val="tx1"/>
                </a:solidFill>
                <a:latin typeface="+mn-lt"/>
                <a:ea typeface="+mn-ea"/>
                <a:cs typeface="+mn-cs"/>
              </a:rPr>
            </a:br>
            <a:endParaRPr lang="en-US" sz="1600" b="1" dirty="0">
              <a:solidFill>
                <a:srgbClr val="0D0D0D"/>
              </a:solidFill>
              <a:latin typeface="Söhne"/>
            </a:endParaRPr>
          </a:p>
        </p:txBody>
      </p:sp>
      <p:sp>
        <p:nvSpPr>
          <p:cNvPr id="20" name="TextBox 19">
            <a:extLst>
              <a:ext uri="{FF2B5EF4-FFF2-40B4-BE49-F238E27FC236}">
                <a16:creationId xmlns:a16="http://schemas.microsoft.com/office/drawing/2014/main" id="{E90FA4A1-4E30-CBBE-4EFC-94DC1199AA2C}"/>
              </a:ext>
            </a:extLst>
          </p:cNvPr>
          <p:cNvSpPr txBox="1"/>
          <p:nvPr/>
        </p:nvSpPr>
        <p:spPr>
          <a:xfrm>
            <a:off x="2191022" y="3622468"/>
            <a:ext cx="2245245" cy="1150600"/>
          </a:xfrm>
          <a:prstGeom prst="rect">
            <a:avLst/>
          </a:prstGeom>
          <a:noFill/>
        </p:spPr>
        <p:txBody>
          <a:bodyPr wrap="square">
            <a:spAutoFit/>
          </a:bodyPr>
          <a:lstStyle/>
          <a:p>
            <a:pPr defTabSz="315468">
              <a:spcAft>
                <a:spcPts val="690"/>
              </a:spcAft>
            </a:pPr>
            <a:r>
              <a:rPr lang="en-US" sz="1242" b="1" kern="1200" dirty="0">
                <a:solidFill>
                  <a:srgbClr val="979797"/>
                </a:solidFill>
                <a:latin typeface="Söhne"/>
                <a:ea typeface="+mn-ea"/>
                <a:cs typeface="+mn-cs"/>
              </a:rPr>
              <a:t>Demographics:</a:t>
            </a:r>
          </a:p>
          <a:p>
            <a:pPr defTabSz="315468">
              <a:spcAft>
                <a:spcPts val="690"/>
              </a:spcAft>
            </a:pPr>
            <a:r>
              <a:rPr lang="en-US" sz="1242" b="1" kern="1200" dirty="0">
                <a:solidFill>
                  <a:srgbClr val="979797"/>
                </a:solidFill>
                <a:latin typeface="Söhne"/>
                <a:ea typeface="+mn-ea"/>
                <a:cs typeface="+mn-cs"/>
              </a:rPr>
              <a:t>Name:</a:t>
            </a:r>
            <a:r>
              <a:rPr lang="en-US" sz="1242" kern="1200" dirty="0">
                <a:solidFill>
                  <a:srgbClr val="979797"/>
                </a:solidFill>
                <a:latin typeface="Söhne"/>
                <a:ea typeface="+mn-ea"/>
                <a:cs typeface="+mn-cs"/>
              </a:rPr>
              <a:t> Michael</a:t>
            </a:r>
            <a:br>
              <a:rPr lang="en-US" sz="1242" kern="1200" dirty="0">
                <a:solidFill>
                  <a:schemeClr val="tx1"/>
                </a:solidFill>
                <a:latin typeface="+mn-lt"/>
                <a:ea typeface="+mn-ea"/>
                <a:cs typeface="+mn-cs"/>
              </a:rPr>
            </a:br>
            <a:r>
              <a:rPr lang="en-US" sz="1242" b="1" kern="1200" dirty="0">
                <a:solidFill>
                  <a:srgbClr val="979797"/>
                </a:solidFill>
                <a:latin typeface="Söhne"/>
                <a:ea typeface="+mn-ea"/>
                <a:cs typeface="+mn-cs"/>
              </a:rPr>
              <a:t>Age:</a:t>
            </a:r>
            <a:r>
              <a:rPr lang="en-US" sz="1242" kern="1200" dirty="0">
                <a:solidFill>
                  <a:srgbClr val="979797"/>
                </a:solidFill>
                <a:latin typeface="Söhne"/>
                <a:ea typeface="+mn-ea"/>
                <a:cs typeface="+mn-cs"/>
              </a:rPr>
              <a:t> 25</a:t>
            </a:r>
            <a:br>
              <a:rPr lang="en-US" sz="1242" kern="1200" dirty="0">
                <a:solidFill>
                  <a:schemeClr val="tx1"/>
                </a:solidFill>
                <a:latin typeface="+mn-lt"/>
                <a:ea typeface="+mn-ea"/>
                <a:cs typeface="+mn-cs"/>
              </a:rPr>
            </a:br>
            <a:r>
              <a:rPr lang="en-US" sz="1242" b="1" kern="1200" dirty="0">
                <a:solidFill>
                  <a:srgbClr val="979797"/>
                </a:solidFill>
                <a:latin typeface="Söhne"/>
                <a:ea typeface="+mn-ea"/>
                <a:cs typeface="+mn-cs"/>
              </a:rPr>
              <a:t>Occupation:</a:t>
            </a:r>
            <a:r>
              <a:rPr lang="en-US" sz="1242" kern="1200" dirty="0">
                <a:solidFill>
                  <a:srgbClr val="979797"/>
                </a:solidFill>
                <a:latin typeface="Söhne"/>
                <a:ea typeface="+mn-ea"/>
                <a:cs typeface="+mn-cs"/>
              </a:rPr>
              <a:t> Recent College Graduate</a:t>
            </a:r>
            <a:endParaRPr lang="en-US" dirty="0"/>
          </a:p>
        </p:txBody>
      </p:sp>
      <p:pic>
        <p:nvPicPr>
          <p:cNvPr id="4" name="Picture 3">
            <a:extLst>
              <a:ext uri="{FF2B5EF4-FFF2-40B4-BE49-F238E27FC236}">
                <a16:creationId xmlns:a16="http://schemas.microsoft.com/office/drawing/2014/main" id="{77436BD1-76E3-27DE-629C-826E55053D28}"/>
              </a:ext>
            </a:extLst>
          </p:cNvPr>
          <p:cNvPicPr>
            <a:picLocks noChangeAspect="1"/>
          </p:cNvPicPr>
          <p:nvPr/>
        </p:nvPicPr>
        <p:blipFill>
          <a:blip r:embed="rId2"/>
          <a:stretch>
            <a:fillRect/>
          </a:stretch>
        </p:blipFill>
        <p:spPr>
          <a:xfrm>
            <a:off x="1988031" y="1300526"/>
            <a:ext cx="2232230" cy="2276520"/>
          </a:xfrm>
          <a:prstGeom prst="rect">
            <a:avLst/>
          </a:prstGeom>
        </p:spPr>
      </p:pic>
    </p:spTree>
    <p:extLst>
      <p:ext uri="{BB962C8B-B14F-4D97-AF65-F5344CB8AC3E}">
        <p14:creationId xmlns:p14="http://schemas.microsoft.com/office/powerpoint/2010/main" val="405277731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96DE66-94E5-F3BF-581D-CC5B1524C3CF}"/>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40BBD06B-552C-4DF7-9E19-C5617573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5F7B10-4740-81C0-9942-8E879F782415}"/>
              </a:ext>
            </a:extLst>
          </p:cNvPr>
          <p:cNvSpPr>
            <a:spLocks noGrp="1"/>
          </p:cNvSpPr>
          <p:nvPr>
            <p:ph type="title"/>
          </p:nvPr>
        </p:nvSpPr>
        <p:spPr>
          <a:xfrm>
            <a:off x="748286" y="5181599"/>
            <a:ext cx="8707922" cy="839821"/>
          </a:xfrm>
        </p:spPr>
        <p:txBody>
          <a:bodyPr anchor="b">
            <a:normAutofit/>
          </a:bodyPr>
          <a:lstStyle/>
          <a:p>
            <a:pPr>
              <a:lnSpc>
                <a:spcPct val="90000"/>
              </a:lnSpc>
            </a:pPr>
            <a:r>
              <a:rPr lang="en-US" sz="2700" dirty="0">
                <a:solidFill>
                  <a:srgbClr val="FFFFFF"/>
                </a:solidFill>
              </a:rPr>
              <a:t>Persona 2</a:t>
            </a:r>
            <a:br>
              <a:rPr lang="en-US" sz="2700" dirty="0">
                <a:solidFill>
                  <a:srgbClr val="FFFFFF"/>
                </a:solidFill>
              </a:rPr>
            </a:br>
            <a:endParaRPr lang="en-US" sz="2700" dirty="0">
              <a:solidFill>
                <a:srgbClr val="FFFFFF"/>
              </a:solidFill>
            </a:endParaRPr>
          </a:p>
        </p:txBody>
      </p:sp>
      <p:sp useBgFill="1">
        <p:nvSpPr>
          <p:cNvPr id="27" name="Snip Diagonal Corner Rectangle 21">
            <a:extLst>
              <a:ext uri="{FF2B5EF4-FFF2-40B4-BE49-F238E27FC236}">
                <a16:creationId xmlns:a16="http://schemas.microsoft.com/office/drawing/2014/main" id="{1D27B411-D85B-4FEE-8EF5-0726CC104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99" y="620722"/>
            <a:ext cx="9805929" cy="4418206"/>
          </a:xfrm>
          <a:prstGeom prst="snip2DiagRect">
            <a:avLst>
              <a:gd name="adj1" fmla="val 8741"/>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21C33B52-966B-48AB-B150-0703D341A0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0" name="Straight Connector 29">
              <a:extLst>
                <a:ext uri="{FF2B5EF4-FFF2-40B4-BE49-F238E27FC236}">
                  <a16:creationId xmlns:a16="http://schemas.microsoft.com/office/drawing/2014/main" id="{A15605B8-360E-48F8-8236-1D79EF8EB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FA3977D2-0245-428A-8353-C7231D91ED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9420A79-B7F1-42B2-8A65-7F990211AD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F944D0E-1FE0-47ED-9362-B7A1560D70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5A66304-0B88-40BA-A57C-226AA50D43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2" name="Content Placeholder 11">
            <a:extLst>
              <a:ext uri="{FF2B5EF4-FFF2-40B4-BE49-F238E27FC236}">
                <a16:creationId xmlns:a16="http://schemas.microsoft.com/office/drawing/2014/main" id="{144C3406-06DB-50A8-8069-B4DE1B20346D}"/>
              </a:ext>
            </a:extLst>
          </p:cNvPr>
          <p:cNvSpPr>
            <a:spLocks/>
          </p:cNvSpPr>
          <p:nvPr/>
        </p:nvSpPr>
        <p:spPr>
          <a:xfrm>
            <a:off x="4443053" y="1096964"/>
            <a:ext cx="4757130" cy="3464940"/>
          </a:xfrm>
          <a:prstGeom prst="rect">
            <a:avLst/>
          </a:prstGeom>
        </p:spPr>
        <p:txBody>
          <a:bodyPr>
            <a:noAutofit/>
          </a:bodyPr>
          <a:lstStyle/>
          <a:p>
            <a:pPr marL="0" indent="0">
              <a:buNone/>
            </a:pPr>
            <a:r>
              <a:rPr lang="en-US" sz="1242" b="1" dirty="0">
                <a:solidFill>
                  <a:srgbClr val="979797"/>
                </a:solidFill>
                <a:latin typeface="Söhne"/>
              </a:rPr>
              <a:t>Profile</a:t>
            </a:r>
            <a:r>
              <a:rPr lang="en-US" sz="1100" b="1" dirty="0">
                <a:solidFill>
                  <a:srgbClr val="0D0D0D"/>
                </a:solidFill>
                <a:latin typeface="Söhne"/>
              </a:rPr>
              <a:t>:</a:t>
            </a:r>
          </a:p>
          <a:p>
            <a:pPr marL="0" indent="0">
              <a:buNone/>
            </a:pPr>
            <a:r>
              <a:rPr lang="en-US" sz="1150" dirty="0">
                <a:solidFill>
                  <a:srgbClr val="979797"/>
                </a:solidFill>
                <a:latin typeface="Söhne"/>
              </a:rPr>
              <a:t>Emily is a dedicated stay-at-home mom who prioritizes providing healthy meals for her family. She wants to reduce food waste and find creative ways to incorporate vegetables into her family's diet.</a:t>
            </a:r>
            <a:br>
              <a:rPr lang="en-US" sz="1100" dirty="0"/>
            </a:br>
            <a:r>
              <a:rPr lang="en-US" sz="1242" b="1" dirty="0">
                <a:solidFill>
                  <a:srgbClr val="979797"/>
                </a:solidFill>
                <a:latin typeface="Söhne"/>
              </a:rPr>
              <a:t>Interests</a:t>
            </a:r>
            <a:r>
              <a:rPr lang="en-US" sz="1100" b="1" dirty="0">
                <a:solidFill>
                  <a:srgbClr val="0D0D0D"/>
                </a:solidFill>
                <a:latin typeface="Söhne"/>
              </a:rPr>
              <a:t>:</a:t>
            </a:r>
          </a:p>
          <a:p>
            <a:pPr marL="0" indent="0">
              <a:buNone/>
            </a:pPr>
            <a:r>
              <a:rPr lang="en-US" sz="1150" dirty="0">
                <a:solidFill>
                  <a:srgbClr val="979797"/>
                </a:solidFill>
                <a:latin typeface="Söhne"/>
              </a:rPr>
              <a:t>Emily is passionate about cooking and enjoys finding new recipes to try. She is interested in nutrition and wants to ensure that her family eats balanced meals that are both healthy and delicious.</a:t>
            </a:r>
          </a:p>
          <a:p>
            <a:pPr marL="0" indent="0">
              <a:buNone/>
            </a:pPr>
            <a:br>
              <a:rPr lang="en-US" sz="1100" dirty="0"/>
            </a:br>
            <a:r>
              <a:rPr lang="en-US" sz="1242" b="1" dirty="0">
                <a:solidFill>
                  <a:srgbClr val="979797"/>
                </a:solidFill>
                <a:latin typeface="Söhne"/>
              </a:rPr>
              <a:t>Frustration</a:t>
            </a:r>
            <a:r>
              <a:rPr lang="en-US" sz="1100" b="1" dirty="0">
                <a:solidFill>
                  <a:srgbClr val="0D0D0D"/>
                </a:solidFill>
                <a:latin typeface="Söhne"/>
              </a:rPr>
              <a:t>:</a:t>
            </a:r>
          </a:p>
          <a:p>
            <a:pPr marL="0" indent="0">
              <a:buNone/>
            </a:pPr>
            <a:r>
              <a:rPr lang="en-US" sz="1150" dirty="0">
                <a:solidFill>
                  <a:srgbClr val="979797"/>
                </a:solidFill>
                <a:latin typeface="Söhne"/>
              </a:rPr>
              <a:t>Emily is frustrated by the challenge of finding new and exciting recipes that her family will enjoy. She often feels guilty about wasting food and wants to find ways to reduce food waste in her household.</a:t>
            </a:r>
            <a:br>
              <a:rPr lang="en-US" sz="1100" dirty="0"/>
            </a:br>
            <a:r>
              <a:rPr lang="en-US" sz="1242" b="1" dirty="0">
                <a:solidFill>
                  <a:srgbClr val="979797"/>
                </a:solidFill>
                <a:latin typeface="Söhne"/>
              </a:rPr>
              <a:t>Goals</a:t>
            </a:r>
            <a:r>
              <a:rPr lang="en-US" sz="1100" b="1" dirty="0">
                <a:solidFill>
                  <a:srgbClr val="0D0D0D"/>
                </a:solidFill>
                <a:latin typeface="Söhne"/>
              </a:rPr>
              <a:t>:</a:t>
            </a:r>
          </a:p>
          <a:p>
            <a:pPr marL="0" indent="0">
              <a:buNone/>
            </a:pPr>
            <a:r>
              <a:rPr lang="en-US" sz="1150" dirty="0">
                <a:solidFill>
                  <a:srgbClr val="979797"/>
                </a:solidFill>
                <a:latin typeface="Söhne"/>
              </a:rPr>
              <a:t>Emily's goal is to find a tool that can help her plan healthy and balanced meals for her family while also reducing food waste. She wants an app that can suggest creative recipes based on the ingredients she has in her pantry, making mealtime both nutritious and enjoyable for her family.</a:t>
            </a:r>
            <a:br>
              <a:rPr lang="en-US" sz="1100" dirty="0">
                <a:solidFill>
                  <a:srgbClr val="0D0D0D"/>
                </a:solidFill>
                <a:latin typeface="Söhne"/>
              </a:rPr>
            </a:br>
            <a:endParaRPr lang="en-US" sz="1100" dirty="0">
              <a:solidFill>
                <a:srgbClr val="0D0D0D"/>
              </a:solidFill>
              <a:latin typeface="Söhne"/>
            </a:endParaRPr>
          </a:p>
          <a:p>
            <a:pPr defTabSz="315468">
              <a:spcAft>
                <a:spcPts val="690"/>
              </a:spcAft>
            </a:pPr>
            <a:br>
              <a:rPr lang="en-US" sz="1104" kern="1200" dirty="0">
                <a:solidFill>
                  <a:schemeClr val="tx1"/>
                </a:solidFill>
                <a:latin typeface="+mn-lt"/>
                <a:ea typeface="+mn-ea"/>
                <a:cs typeface="+mn-cs"/>
              </a:rPr>
            </a:br>
            <a:br>
              <a:rPr lang="en-US" sz="1104" kern="1200" dirty="0">
                <a:solidFill>
                  <a:schemeClr val="tx1"/>
                </a:solidFill>
                <a:latin typeface="+mn-lt"/>
                <a:ea typeface="+mn-ea"/>
                <a:cs typeface="+mn-cs"/>
              </a:rPr>
            </a:br>
            <a:endParaRPr lang="en-US" sz="1104" b="1" kern="1200" dirty="0">
              <a:solidFill>
                <a:srgbClr val="979797"/>
              </a:solidFill>
              <a:latin typeface="Söhne"/>
              <a:ea typeface="+mn-ea"/>
              <a:cs typeface="+mn-cs"/>
            </a:endParaRPr>
          </a:p>
          <a:p>
            <a:pPr defTabSz="315468">
              <a:spcAft>
                <a:spcPts val="690"/>
              </a:spcAft>
            </a:pPr>
            <a:br>
              <a:rPr lang="en-US" sz="1104" kern="1200" dirty="0">
                <a:solidFill>
                  <a:schemeClr val="tx1"/>
                </a:solidFill>
                <a:latin typeface="+mn-lt"/>
                <a:ea typeface="+mn-ea"/>
                <a:cs typeface="+mn-cs"/>
              </a:rPr>
            </a:br>
            <a:br>
              <a:rPr lang="en-US" sz="1104" kern="1200" dirty="0">
                <a:solidFill>
                  <a:schemeClr val="tx1"/>
                </a:solidFill>
                <a:latin typeface="+mn-lt"/>
                <a:ea typeface="+mn-ea"/>
                <a:cs typeface="+mn-cs"/>
              </a:rPr>
            </a:br>
            <a:endParaRPr lang="en-US" sz="1600" b="1" dirty="0">
              <a:solidFill>
                <a:srgbClr val="0D0D0D"/>
              </a:solidFill>
              <a:latin typeface="Söhne"/>
            </a:endParaRPr>
          </a:p>
        </p:txBody>
      </p:sp>
      <p:sp>
        <p:nvSpPr>
          <p:cNvPr id="20" name="TextBox 19">
            <a:extLst>
              <a:ext uri="{FF2B5EF4-FFF2-40B4-BE49-F238E27FC236}">
                <a16:creationId xmlns:a16="http://schemas.microsoft.com/office/drawing/2014/main" id="{E90FA4A1-4E30-CBBE-4EFC-94DC1199AA2C}"/>
              </a:ext>
            </a:extLst>
          </p:cNvPr>
          <p:cNvSpPr txBox="1"/>
          <p:nvPr/>
        </p:nvSpPr>
        <p:spPr>
          <a:xfrm>
            <a:off x="2089150" y="3577044"/>
            <a:ext cx="2245245" cy="889987"/>
          </a:xfrm>
          <a:prstGeom prst="rect">
            <a:avLst/>
          </a:prstGeom>
          <a:noFill/>
        </p:spPr>
        <p:txBody>
          <a:bodyPr wrap="square">
            <a:spAutoFit/>
          </a:bodyPr>
          <a:lstStyle/>
          <a:p>
            <a:pPr defTabSz="315468">
              <a:spcAft>
                <a:spcPts val="690"/>
              </a:spcAft>
            </a:pPr>
            <a:r>
              <a:rPr lang="en-US" sz="1150" b="1" dirty="0">
                <a:solidFill>
                  <a:srgbClr val="979797"/>
                </a:solidFill>
                <a:latin typeface="Söhne"/>
              </a:rPr>
              <a:t>Demographics</a:t>
            </a:r>
            <a:r>
              <a:rPr lang="en-US" sz="1150" dirty="0">
                <a:solidFill>
                  <a:srgbClr val="979797"/>
                </a:solidFill>
                <a:latin typeface="Söhne"/>
              </a:rPr>
              <a:t>:</a:t>
            </a:r>
          </a:p>
          <a:p>
            <a:r>
              <a:rPr lang="en-US" sz="1150" b="1" dirty="0">
                <a:solidFill>
                  <a:srgbClr val="979797"/>
                </a:solidFill>
                <a:latin typeface="Söhne"/>
              </a:rPr>
              <a:t>Name</a:t>
            </a:r>
            <a:r>
              <a:rPr lang="en-US" sz="1150" dirty="0">
                <a:solidFill>
                  <a:srgbClr val="979797"/>
                </a:solidFill>
                <a:latin typeface="Söhne"/>
              </a:rPr>
              <a:t>: Emily</a:t>
            </a:r>
            <a:br>
              <a:rPr lang="en-US" sz="1150" dirty="0">
                <a:solidFill>
                  <a:srgbClr val="979797"/>
                </a:solidFill>
                <a:latin typeface="Söhne"/>
              </a:rPr>
            </a:br>
            <a:r>
              <a:rPr lang="en-US" sz="1150" b="1" dirty="0">
                <a:solidFill>
                  <a:srgbClr val="979797"/>
                </a:solidFill>
                <a:latin typeface="Söhne"/>
              </a:rPr>
              <a:t>Age</a:t>
            </a:r>
            <a:r>
              <a:rPr lang="en-US" sz="1150" dirty="0">
                <a:solidFill>
                  <a:srgbClr val="979797"/>
                </a:solidFill>
                <a:latin typeface="Söhne"/>
              </a:rPr>
              <a:t>: 35</a:t>
            </a:r>
            <a:br>
              <a:rPr lang="en-US" sz="1150" dirty="0">
                <a:solidFill>
                  <a:srgbClr val="979797"/>
                </a:solidFill>
                <a:latin typeface="Söhne"/>
              </a:rPr>
            </a:br>
            <a:r>
              <a:rPr lang="en-US" sz="1150" b="1" dirty="0">
                <a:solidFill>
                  <a:srgbClr val="979797"/>
                </a:solidFill>
                <a:latin typeface="Söhne"/>
              </a:rPr>
              <a:t>Occupation</a:t>
            </a:r>
            <a:r>
              <a:rPr lang="en-US" sz="1150" dirty="0">
                <a:solidFill>
                  <a:srgbClr val="979797"/>
                </a:solidFill>
                <a:latin typeface="Söhne"/>
              </a:rPr>
              <a:t>: Stay-at-Home Mom</a:t>
            </a:r>
          </a:p>
        </p:txBody>
      </p:sp>
      <p:pic>
        <p:nvPicPr>
          <p:cNvPr id="3" name="Picture 2">
            <a:extLst>
              <a:ext uri="{FF2B5EF4-FFF2-40B4-BE49-F238E27FC236}">
                <a16:creationId xmlns:a16="http://schemas.microsoft.com/office/drawing/2014/main" id="{E1FA753D-D793-A646-9D0E-3E042772B949}"/>
              </a:ext>
            </a:extLst>
          </p:cNvPr>
          <p:cNvPicPr>
            <a:picLocks noChangeAspect="1"/>
          </p:cNvPicPr>
          <p:nvPr/>
        </p:nvPicPr>
        <p:blipFill>
          <a:blip r:embed="rId2"/>
          <a:stretch>
            <a:fillRect/>
          </a:stretch>
        </p:blipFill>
        <p:spPr>
          <a:xfrm>
            <a:off x="2089149" y="1304002"/>
            <a:ext cx="2159577" cy="1976954"/>
          </a:xfrm>
          <a:prstGeom prst="rect">
            <a:avLst/>
          </a:prstGeom>
        </p:spPr>
      </p:pic>
    </p:spTree>
    <p:extLst>
      <p:ext uri="{BB962C8B-B14F-4D97-AF65-F5344CB8AC3E}">
        <p14:creationId xmlns:p14="http://schemas.microsoft.com/office/powerpoint/2010/main" val="335702568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DF17025D-0558-4BB1-932D-D407F5BDC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2A8945-A55B-EA5C-B125-826DCFE6EA46}"/>
              </a:ext>
            </a:extLst>
          </p:cNvPr>
          <p:cNvSpPr>
            <a:spLocks noGrp="1"/>
          </p:cNvSpPr>
          <p:nvPr>
            <p:ph type="title"/>
          </p:nvPr>
        </p:nvSpPr>
        <p:spPr>
          <a:xfrm>
            <a:off x="4944753" y="628617"/>
            <a:ext cx="6559859" cy="3028983"/>
          </a:xfrm>
        </p:spPr>
        <p:txBody>
          <a:bodyPr vert="horz" lIns="91440" tIns="45720" rIns="91440" bIns="45720" rtlCol="0" anchor="b">
            <a:normAutofit/>
          </a:bodyPr>
          <a:lstStyle/>
          <a:p>
            <a:r>
              <a:rPr lang="en-US" sz="4800">
                <a:solidFill>
                  <a:srgbClr val="FFFFFF"/>
                </a:solidFill>
              </a:rPr>
              <a:t>Minimal Viable Product (MVP)</a:t>
            </a:r>
          </a:p>
        </p:txBody>
      </p:sp>
      <p:sp useBgFill="1">
        <p:nvSpPr>
          <p:cNvPr id="38" name="Snip Diagonal Corner Rectangle 6">
            <a:extLst>
              <a:ext uri="{FF2B5EF4-FFF2-40B4-BE49-F238E27FC236}">
                <a16:creationId xmlns:a16="http://schemas.microsoft.com/office/drawing/2014/main" id="{23897308-2491-4C39-B764-46DCD1CAD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70674" cy="5286838"/>
          </a:xfrm>
          <a:prstGeom prst="snip2DiagRect">
            <a:avLst>
              <a:gd name="adj1" fmla="val 15804"/>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est Plan">
            <a:extLst>
              <a:ext uri="{FF2B5EF4-FFF2-40B4-BE49-F238E27FC236}">
                <a16:creationId xmlns:a16="http://schemas.microsoft.com/office/drawing/2014/main" id="{AED48EA6-2EDD-CD16-0988-91E016961B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4712" y="1911445"/>
            <a:ext cx="2709870" cy="2709870"/>
          </a:xfrm>
          <a:prstGeom prst="rect">
            <a:avLst/>
          </a:prstGeom>
        </p:spPr>
      </p:pic>
      <p:grpSp>
        <p:nvGrpSpPr>
          <p:cNvPr id="26" name="Group 25">
            <a:extLst>
              <a:ext uri="{FF2B5EF4-FFF2-40B4-BE49-F238E27FC236}">
                <a16:creationId xmlns:a16="http://schemas.microsoft.com/office/drawing/2014/main" id="{437C3370-E183-40E3-8F06-FDD26E64DD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7" name="Straight Connector 26">
              <a:extLst>
                <a:ext uri="{FF2B5EF4-FFF2-40B4-BE49-F238E27FC236}">
                  <a16:creationId xmlns:a16="http://schemas.microsoft.com/office/drawing/2014/main" id="{37774F20-3F21-44FE-976F-CC336A7482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A342010-2E15-4FE2-8956-F562BBF500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72C8931-1DC1-48FA-878F-2B7CB813D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3285CBA-1A56-43E8-8B87-570C461DA3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204A0B30-03E2-41DD-B443-95E7FB70EC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9823341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CF862-8DDF-3129-FA9C-D4348B7C5990}"/>
              </a:ext>
            </a:extLst>
          </p:cNvPr>
          <p:cNvSpPr>
            <a:spLocks noGrp="1"/>
          </p:cNvSpPr>
          <p:nvPr>
            <p:ph type="title"/>
          </p:nvPr>
        </p:nvSpPr>
        <p:spPr>
          <a:xfrm>
            <a:off x="684212" y="4487332"/>
            <a:ext cx="8534400" cy="1507067"/>
          </a:xfrm>
        </p:spPr>
        <p:txBody>
          <a:bodyPr>
            <a:normAutofit/>
          </a:bodyPr>
          <a:lstStyle/>
          <a:p>
            <a:r>
              <a:rPr lang="en-US"/>
              <a:t>Minimal Viable Product (MVP)</a:t>
            </a:r>
          </a:p>
        </p:txBody>
      </p:sp>
      <p:pic>
        <p:nvPicPr>
          <p:cNvPr id="5" name="Picture 4">
            <a:extLst>
              <a:ext uri="{FF2B5EF4-FFF2-40B4-BE49-F238E27FC236}">
                <a16:creationId xmlns:a16="http://schemas.microsoft.com/office/drawing/2014/main" id="{72AAB7B4-57B5-E583-4B95-392A3FCECD66}"/>
              </a:ext>
            </a:extLst>
          </p:cNvPr>
          <p:cNvPicPr>
            <a:picLocks noChangeAspect="1"/>
          </p:cNvPicPr>
          <p:nvPr/>
        </p:nvPicPr>
        <p:blipFill rotWithShape="1">
          <a:blip r:embed="rId2"/>
          <a:srcRect r="48584" b="-1"/>
          <a:stretch/>
        </p:blipFill>
        <p:spPr>
          <a:xfrm>
            <a:off x="779966" y="860680"/>
            <a:ext cx="3152439" cy="3448851"/>
          </a:xfrm>
          <a:custGeom>
            <a:avLst/>
            <a:gdLst/>
            <a:ahLst/>
            <a:cxnLst/>
            <a:rect l="l" t="t" r="r" b="b"/>
            <a:pathLst>
              <a:path w="3152439" h="3448851">
                <a:moveTo>
                  <a:pt x="409034" y="0"/>
                </a:moveTo>
                <a:lnTo>
                  <a:pt x="3152439" y="0"/>
                </a:lnTo>
                <a:lnTo>
                  <a:pt x="3152439" y="3032147"/>
                </a:lnTo>
                <a:lnTo>
                  <a:pt x="2735735" y="3448851"/>
                </a:lnTo>
                <a:lnTo>
                  <a:pt x="0" y="3448851"/>
                </a:lnTo>
                <a:lnTo>
                  <a:pt x="0" y="409034"/>
                </a:lnTo>
                <a:close/>
              </a:path>
            </a:pathLst>
          </a:custGeom>
          <a:ln w="15875">
            <a:solidFill>
              <a:srgbClr val="FFFFFF">
                <a:alpha val="40000"/>
              </a:srgbClr>
            </a:solidFill>
          </a:ln>
          <a:effectLst>
            <a:innerShdw blurRad="57150" dist="38100" dir="14460000">
              <a:prstClr val="black">
                <a:alpha val="70000"/>
              </a:prstClr>
            </a:innerShdw>
          </a:effectLst>
        </p:spPr>
      </p:pic>
      <p:sp>
        <p:nvSpPr>
          <p:cNvPr id="3" name="Content Placeholder 2">
            <a:extLst>
              <a:ext uri="{FF2B5EF4-FFF2-40B4-BE49-F238E27FC236}">
                <a16:creationId xmlns:a16="http://schemas.microsoft.com/office/drawing/2014/main" id="{6A0A39F1-385B-22D6-6AE1-68A716D65E01}"/>
              </a:ext>
            </a:extLst>
          </p:cNvPr>
          <p:cNvSpPr>
            <a:spLocks noGrp="1"/>
          </p:cNvSpPr>
          <p:nvPr>
            <p:ph idx="1"/>
          </p:nvPr>
        </p:nvSpPr>
        <p:spPr>
          <a:xfrm>
            <a:off x="4325696" y="860679"/>
            <a:ext cx="6529117" cy="3448851"/>
          </a:xfrm>
        </p:spPr>
        <p:txBody>
          <a:bodyPr>
            <a:normAutofit/>
          </a:bodyPr>
          <a:lstStyle/>
          <a:p>
            <a:pPr marL="0" indent="0">
              <a:buNone/>
            </a:pPr>
            <a:r>
              <a:rPr lang="en-US"/>
              <a:t>The following are the features that we are covering in our MVP:</a:t>
            </a:r>
          </a:p>
          <a:p>
            <a:r>
              <a:rPr lang="en-US"/>
              <a:t>Login Screen</a:t>
            </a:r>
          </a:p>
          <a:p>
            <a:r>
              <a:rPr lang="en-US"/>
              <a:t>Sign in </a:t>
            </a:r>
          </a:p>
          <a:p>
            <a:r>
              <a:rPr lang="en-US"/>
              <a:t>Home Page</a:t>
            </a:r>
          </a:p>
          <a:p>
            <a:r>
              <a:rPr lang="en-US"/>
              <a:t>Camera screen</a:t>
            </a:r>
          </a:p>
          <a:p>
            <a:r>
              <a:rPr lang="en-US"/>
              <a:t>Profile Screen</a:t>
            </a:r>
          </a:p>
          <a:p>
            <a:r>
              <a:rPr lang="en-US"/>
              <a:t>History</a:t>
            </a:r>
          </a:p>
          <a:p>
            <a:endParaRPr lang="en-US"/>
          </a:p>
        </p:txBody>
      </p:sp>
    </p:spTree>
    <p:extLst>
      <p:ext uri="{BB962C8B-B14F-4D97-AF65-F5344CB8AC3E}">
        <p14:creationId xmlns:p14="http://schemas.microsoft.com/office/powerpoint/2010/main" val="856323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81AB9DF-86B9-4220-AD67-4CE4CBA5AF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F6013B6-E0B7-41A3-9DA7-11D867B593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CEC6818-3AD0-4019-823A-B0CC67830D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86FC50-A93F-47BA-BA20-217F3CA25E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C518C33E-6AA5-412F-BF22-EB4DF3D6D5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2" name="Rectangle 31">
            <a:extLst>
              <a:ext uri="{FF2B5EF4-FFF2-40B4-BE49-F238E27FC236}">
                <a16:creationId xmlns:a16="http://schemas.microsoft.com/office/drawing/2014/main" id="{8D5EBD1F-30ED-48F5-AC6F-DAEED833B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D2E375-3E2C-A7A2-B49D-D7328BD9ED79}"/>
              </a:ext>
            </a:extLst>
          </p:cNvPr>
          <p:cNvSpPr>
            <a:spLocks noGrp="1"/>
          </p:cNvSpPr>
          <p:nvPr>
            <p:ph type="title"/>
          </p:nvPr>
        </p:nvSpPr>
        <p:spPr>
          <a:xfrm>
            <a:off x="665641" y="4266577"/>
            <a:ext cx="9552558" cy="1440353"/>
          </a:xfrm>
        </p:spPr>
        <p:txBody>
          <a:bodyPr vert="horz" lIns="91440" tIns="45720" rIns="91440" bIns="45720" rtlCol="0" anchor="b">
            <a:normAutofit/>
          </a:bodyPr>
          <a:lstStyle/>
          <a:p>
            <a:pPr>
              <a:lnSpc>
                <a:spcPct val="90000"/>
              </a:lnSpc>
            </a:pPr>
            <a:r>
              <a:rPr lang="en-US" sz="4800" kern="1200" cap="all" dirty="0">
                <a:ln w="3175" cmpd="sng">
                  <a:noFill/>
                </a:ln>
                <a:solidFill>
                  <a:schemeClr val="tx1"/>
                </a:solidFill>
                <a:effectLst/>
                <a:latin typeface="+mj-lt"/>
                <a:ea typeface="+mj-ea"/>
                <a:cs typeface="+mj-cs"/>
              </a:rPr>
              <a:t>Minimal Viable Product (MVP)</a:t>
            </a:r>
          </a:p>
        </p:txBody>
      </p:sp>
      <p:sp>
        <p:nvSpPr>
          <p:cNvPr id="34" name="Snip Diagonal Corner Rectangle 12">
            <a:extLst>
              <a:ext uri="{FF2B5EF4-FFF2-40B4-BE49-F238E27FC236}">
                <a16:creationId xmlns:a16="http://schemas.microsoft.com/office/drawing/2014/main" id="{FA7A5403-B09D-406F-BAEE-94AA9A709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2"/>
            <a:ext cx="2512406" cy="3262023"/>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A black cell phone with a white screen&#10;&#10;Description automatically generated">
            <a:extLst>
              <a:ext uri="{FF2B5EF4-FFF2-40B4-BE49-F238E27FC236}">
                <a16:creationId xmlns:a16="http://schemas.microsoft.com/office/drawing/2014/main" id="{2682253C-6190-FA08-B29C-B824089C00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9505" y="1044861"/>
            <a:ext cx="1470763" cy="2638140"/>
          </a:xfrm>
          <a:prstGeom prst="rect">
            <a:avLst/>
          </a:prstGeom>
        </p:spPr>
      </p:pic>
      <p:sp>
        <p:nvSpPr>
          <p:cNvPr id="36" name="Snip Diagonal Corner Rectangle 45">
            <a:extLst>
              <a:ext uri="{FF2B5EF4-FFF2-40B4-BE49-F238E27FC236}">
                <a16:creationId xmlns:a16="http://schemas.microsoft.com/office/drawing/2014/main" id="{E67CC0B0-1DB0-43C2-A841-23687C76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58962" y="690852"/>
            <a:ext cx="2512406" cy="3262023"/>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screen shot of a phone&#10;&#10;Description automatically generated">
            <a:extLst>
              <a:ext uri="{FF2B5EF4-FFF2-40B4-BE49-F238E27FC236}">
                <a16:creationId xmlns:a16="http://schemas.microsoft.com/office/drawing/2014/main" id="{113B268D-C340-DBBC-3BC3-DB62410BC4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19" y="1002793"/>
            <a:ext cx="1569693" cy="2638140"/>
          </a:xfrm>
          <a:prstGeom prst="rect">
            <a:avLst/>
          </a:prstGeom>
        </p:spPr>
      </p:pic>
      <p:sp>
        <p:nvSpPr>
          <p:cNvPr id="38" name="Snip Diagonal Corner Rectangle 47">
            <a:extLst>
              <a:ext uri="{FF2B5EF4-FFF2-40B4-BE49-F238E27FC236}">
                <a16:creationId xmlns:a16="http://schemas.microsoft.com/office/drawing/2014/main" id="{01DA31F8-66A8-4CDA-BB12-0C115BBC2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5673" y="690852"/>
            <a:ext cx="2512406" cy="3262023"/>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ellphone with vegetables on it">
            <a:extLst>
              <a:ext uri="{FF2B5EF4-FFF2-40B4-BE49-F238E27FC236}">
                <a16:creationId xmlns:a16="http://schemas.microsoft.com/office/drawing/2014/main" id="{0E0AA745-892D-D2D9-A48B-32F35AC83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0434" y="1002793"/>
            <a:ext cx="1582884" cy="2638140"/>
          </a:xfrm>
          <a:prstGeom prst="rect">
            <a:avLst/>
          </a:prstGeom>
        </p:spPr>
      </p:pic>
      <p:grpSp>
        <p:nvGrpSpPr>
          <p:cNvPr id="40" name="Group 39">
            <a:extLst>
              <a:ext uri="{FF2B5EF4-FFF2-40B4-BE49-F238E27FC236}">
                <a16:creationId xmlns:a16="http://schemas.microsoft.com/office/drawing/2014/main" id="{7CD88EE2-F72D-424E-966C-28A83EFB00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1" name="Straight Connector 40">
              <a:extLst>
                <a:ext uri="{FF2B5EF4-FFF2-40B4-BE49-F238E27FC236}">
                  <a16:creationId xmlns:a16="http://schemas.microsoft.com/office/drawing/2014/main" id="{6D0B7594-EC52-4C8E-A2F7-8C67BF726E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3D4E70EE-6120-4100-B633-AF51A07099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0960105-D8A6-4BD4-B557-B49D0AAEBE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90654AC-10A7-4132-B7A7-5551732C9A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756AD80-8F02-4CA7-A445-C501375E6E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7" name="Snip Diagonal Corner Rectangle 49">
            <a:extLst>
              <a:ext uri="{FF2B5EF4-FFF2-40B4-BE49-F238E27FC236}">
                <a16:creationId xmlns:a16="http://schemas.microsoft.com/office/drawing/2014/main" id="{26816589-40CA-483B-B743-7A43E2ECF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2385" y="690852"/>
            <a:ext cx="2512406" cy="3262023"/>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 shot of a phone&#10;&#10;Description automatically generated">
            <a:extLst>
              <a:ext uri="{FF2B5EF4-FFF2-40B4-BE49-F238E27FC236}">
                <a16:creationId xmlns:a16="http://schemas.microsoft.com/office/drawing/2014/main" id="{0503278E-A36E-D625-DB81-9800477250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4170" y="1002793"/>
            <a:ext cx="1648837" cy="2638140"/>
          </a:xfrm>
          <a:prstGeom prst="rect">
            <a:avLst/>
          </a:prstGeom>
        </p:spPr>
      </p:pic>
    </p:spTree>
    <p:extLst>
      <p:ext uri="{BB962C8B-B14F-4D97-AF65-F5344CB8AC3E}">
        <p14:creationId xmlns:p14="http://schemas.microsoft.com/office/powerpoint/2010/main" val="162044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a:extLst>
            <a:ext uri="{FF2B5EF4-FFF2-40B4-BE49-F238E27FC236}">
              <a16:creationId xmlns:a16="http://schemas.microsoft.com/office/drawing/2014/main" id="{2CCFA37A-E391-3945-823C-675305DEAA57}"/>
            </a:ext>
          </a:extLst>
        </p:cNvPr>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330A6C9C-63D1-4992-B760-435EF6A275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D472CD18-D7D2-4DD8-87FB-A7A564C5C2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8FEA8D90-CEC1-4C99-B9B2-A923F53BD4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CDFE5E72-3155-4571-899B-68E964BE45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2F73A57D-E499-4073-A0F1-3F9A0086AE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3" name="Rectangle 42">
            <a:extLst>
              <a:ext uri="{FF2B5EF4-FFF2-40B4-BE49-F238E27FC236}">
                <a16:creationId xmlns:a16="http://schemas.microsoft.com/office/drawing/2014/main" id="{D0E0D055-82B3-47E5-A421-C439E9F24E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F2E07-BEA6-C66F-0E60-F1A4ED826D48}"/>
              </a:ext>
            </a:extLst>
          </p:cNvPr>
          <p:cNvSpPr>
            <a:spLocks noGrp="1"/>
          </p:cNvSpPr>
          <p:nvPr>
            <p:ph type="title"/>
          </p:nvPr>
        </p:nvSpPr>
        <p:spPr>
          <a:xfrm>
            <a:off x="665641" y="4473679"/>
            <a:ext cx="9552558" cy="1233251"/>
          </a:xfrm>
        </p:spPr>
        <p:txBody>
          <a:bodyPr vert="horz" lIns="91440" tIns="45720" rIns="91440" bIns="45720" rtlCol="0" anchor="b">
            <a:normAutofit/>
          </a:bodyPr>
          <a:lstStyle/>
          <a:p>
            <a:r>
              <a:rPr lang="en-US" sz="4400"/>
              <a:t>Minimal Viable Product (MVP)</a:t>
            </a:r>
          </a:p>
        </p:txBody>
      </p:sp>
      <p:sp>
        <p:nvSpPr>
          <p:cNvPr id="44" name="Snip Diagonal Corner Rectangle 12">
            <a:extLst>
              <a:ext uri="{FF2B5EF4-FFF2-40B4-BE49-F238E27FC236}">
                <a16:creationId xmlns:a16="http://schemas.microsoft.com/office/drawing/2014/main" id="{2CAC8A53-A07F-4647-B003-51A924F3F0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2995535" cy="3584587"/>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cell phone with a person's face&#10;&#10;Description automatically generated">
            <a:extLst>
              <a:ext uri="{FF2B5EF4-FFF2-40B4-BE49-F238E27FC236}">
                <a16:creationId xmlns:a16="http://schemas.microsoft.com/office/drawing/2014/main" id="{AC48CA67-97E8-80BD-867A-67B7B55737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0489" y="1004553"/>
            <a:ext cx="1619057" cy="2957183"/>
          </a:xfrm>
          <a:prstGeom prst="rect">
            <a:avLst/>
          </a:prstGeom>
        </p:spPr>
      </p:pic>
      <p:sp>
        <p:nvSpPr>
          <p:cNvPr id="45" name="Snip Diagonal Corner Rectangle 27">
            <a:extLst>
              <a:ext uri="{FF2B5EF4-FFF2-40B4-BE49-F238E27FC236}">
                <a16:creationId xmlns:a16="http://schemas.microsoft.com/office/drawing/2014/main" id="{A5297663-788D-4612-AD5B-5BB11E659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95499" y="690851"/>
            <a:ext cx="2995535" cy="3584587"/>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ell phone with a screen&#10;&#10;Description automatically generated">
            <a:extLst>
              <a:ext uri="{FF2B5EF4-FFF2-40B4-BE49-F238E27FC236}">
                <a16:creationId xmlns:a16="http://schemas.microsoft.com/office/drawing/2014/main" id="{835E9FA9-5B99-6288-FE91-9F2494964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1558" y="1004553"/>
            <a:ext cx="1663415" cy="2957183"/>
          </a:xfrm>
          <a:prstGeom prst="rect">
            <a:avLst/>
          </a:prstGeom>
        </p:spPr>
      </p:pic>
      <p:grpSp>
        <p:nvGrpSpPr>
          <p:cNvPr id="46" name="Group 45">
            <a:extLst>
              <a:ext uri="{FF2B5EF4-FFF2-40B4-BE49-F238E27FC236}">
                <a16:creationId xmlns:a16="http://schemas.microsoft.com/office/drawing/2014/main" id="{EF324E1F-DAC3-43B5-944C-6D74CCA0A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2" name="Straight Connector 31">
              <a:extLst>
                <a:ext uri="{FF2B5EF4-FFF2-40B4-BE49-F238E27FC236}">
                  <a16:creationId xmlns:a16="http://schemas.microsoft.com/office/drawing/2014/main" id="{FE5E1E0D-50D6-46D6-A32E-B3810926B6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142E947C-94B9-403C-B7D6-5EA4D0FA2F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8BE7905-047B-4FB0-9831-CD668AABDE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8376464-DAC4-4C40-AF2D-BBF41DCA40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255588-7F24-4FDC-9D1B-94A054291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8" name="Snip Diagonal Corner Rectangle 31">
            <a:extLst>
              <a:ext uri="{FF2B5EF4-FFF2-40B4-BE49-F238E27FC236}">
                <a16:creationId xmlns:a16="http://schemas.microsoft.com/office/drawing/2014/main" id="{2CA64412-2AB6-4391-A38D-E4C8F587B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96780" y="690851"/>
            <a:ext cx="2995535" cy="3584587"/>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ell phone with a white screen&#10;&#10;Description automatically generated">
            <a:extLst>
              <a:ext uri="{FF2B5EF4-FFF2-40B4-BE49-F238E27FC236}">
                <a16:creationId xmlns:a16="http://schemas.microsoft.com/office/drawing/2014/main" id="{7D46F7B4-CEAA-B6F8-5C57-29E36F9D23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8053" y="1004553"/>
            <a:ext cx="1692987" cy="2957183"/>
          </a:xfrm>
          <a:prstGeom prst="rect">
            <a:avLst/>
          </a:prstGeom>
        </p:spPr>
      </p:pic>
    </p:spTree>
    <p:extLst>
      <p:ext uri="{BB962C8B-B14F-4D97-AF65-F5344CB8AC3E}">
        <p14:creationId xmlns:p14="http://schemas.microsoft.com/office/powerpoint/2010/main" val="1070256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6F819BF-BEC4-454B-82CF-C7F192640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4155AF-0BC4-ED64-B552-D2C398457D2B}"/>
              </a:ext>
            </a:extLst>
          </p:cNvPr>
          <p:cNvSpPr>
            <a:spLocks noGrp="1"/>
          </p:cNvSpPr>
          <p:nvPr>
            <p:ph type="title"/>
          </p:nvPr>
        </p:nvSpPr>
        <p:spPr>
          <a:xfrm>
            <a:off x="7532710" y="620722"/>
            <a:ext cx="3382941" cy="1142462"/>
          </a:xfrm>
        </p:spPr>
        <p:txBody>
          <a:bodyPr anchor="b">
            <a:normAutofit/>
          </a:bodyPr>
          <a:lstStyle/>
          <a:p>
            <a:r>
              <a:rPr lang="en-US" sz="2400">
                <a:solidFill>
                  <a:srgbClr val="FFFFFF"/>
                </a:solidFill>
              </a:rPr>
              <a:t>Technologies</a:t>
            </a:r>
          </a:p>
        </p:txBody>
      </p:sp>
      <p:sp useBgFill="1">
        <p:nvSpPr>
          <p:cNvPr id="13" name="Snip Diagonal Corner Rectangle 21">
            <a:extLst>
              <a:ext uri="{FF2B5EF4-FFF2-40B4-BE49-F238E27FC236}">
                <a16:creationId xmlns:a16="http://schemas.microsoft.com/office/drawing/2014/main" id="{79D5C3D0-88DD-405B-A549-4B5C3712E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12" y="641648"/>
            <a:ext cx="6575496" cy="5286838"/>
          </a:xfrm>
          <a:prstGeom prst="snip2DiagRect">
            <a:avLst>
              <a:gd name="adj1" fmla="val 8741"/>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EC22283-264C-AB6F-3830-C65C811DF2B7}"/>
              </a:ext>
            </a:extLst>
          </p:cNvPr>
          <p:cNvPicPr>
            <a:picLocks noChangeAspect="1"/>
          </p:cNvPicPr>
          <p:nvPr/>
        </p:nvPicPr>
        <p:blipFill>
          <a:blip r:embed="rId2"/>
          <a:stretch>
            <a:fillRect/>
          </a:stretch>
        </p:blipFill>
        <p:spPr>
          <a:xfrm>
            <a:off x="1101217" y="1332077"/>
            <a:ext cx="5641063" cy="3864128"/>
          </a:xfrm>
          <a:prstGeom prst="rect">
            <a:avLst/>
          </a:prstGeom>
        </p:spPr>
      </p:pic>
      <p:sp>
        <p:nvSpPr>
          <p:cNvPr id="3" name="Content Placeholder 2">
            <a:extLst>
              <a:ext uri="{FF2B5EF4-FFF2-40B4-BE49-F238E27FC236}">
                <a16:creationId xmlns:a16="http://schemas.microsoft.com/office/drawing/2014/main" id="{3F58B9FA-4D50-E38D-9768-8271C7B3A63F}"/>
              </a:ext>
            </a:extLst>
          </p:cNvPr>
          <p:cNvSpPr>
            <a:spLocks noGrp="1"/>
          </p:cNvSpPr>
          <p:nvPr>
            <p:ph idx="1"/>
          </p:nvPr>
        </p:nvSpPr>
        <p:spPr>
          <a:xfrm>
            <a:off x="7532710" y="1822449"/>
            <a:ext cx="3479419" cy="2922591"/>
          </a:xfrm>
        </p:spPr>
        <p:txBody>
          <a:bodyPr anchor="t">
            <a:normAutofit/>
          </a:bodyPr>
          <a:lstStyle/>
          <a:p>
            <a:r>
              <a:rPr lang="en-US" sz="1200">
                <a:solidFill>
                  <a:srgbClr val="0F496F"/>
                </a:solidFill>
              </a:rPr>
              <a:t>React Native</a:t>
            </a:r>
          </a:p>
          <a:p>
            <a:r>
              <a:rPr lang="en-US" sz="1200">
                <a:solidFill>
                  <a:srgbClr val="0F496F"/>
                </a:solidFill>
              </a:rPr>
              <a:t>Python</a:t>
            </a:r>
          </a:p>
          <a:p>
            <a:r>
              <a:rPr lang="en-US" sz="1200">
                <a:solidFill>
                  <a:srgbClr val="0F496F"/>
                </a:solidFill>
              </a:rPr>
              <a:t>Firebase</a:t>
            </a:r>
          </a:p>
          <a:p>
            <a:r>
              <a:rPr lang="en-US" sz="1200">
                <a:solidFill>
                  <a:srgbClr val="0F496F"/>
                </a:solidFill>
              </a:rPr>
              <a:t>FastAPI</a:t>
            </a:r>
          </a:p>
          <a:p>
            <a:r>
              <a:rPr lang="en-US" sz="1200">
                <a:solidFill>
                  <a:srgbClr val="0F496F"/>
                </a:solidFill>
              </a:rPr>
              <a:t>Firebase Datastore</a:t>
            </a:r>
          </a:p>
          <a:p>
            <a:r>
              <a:rPr lang="en-US" sz="1200">
                <a:solidFill>
                  <a:srgbClr val="0F496F"/>
                </a:solidFill>
              </a:rPr>
              <a:t>ChatGPT API</a:t>
            </a:r>
          </a:p>
          <a:p>
            <a:r>
              <a:rPr lang="en-US" sz="1200">
                <a:solidFill>
                  <a:srgbClr val="0F496F"/>
                </a:solidFill>
              </a:rPr>
              <a:t>Git/Github</a:t>
            </a:r>
          </a:p>
          <a:p>
            <a:r>
              <a:rPr lang="en-US" sz="1200">
                <a:solidFill>
                  <a:srgbClr val="0F496F"/>
                </a:solidFill>
              </a:rPr>
              <a:t>JIRA</a:t>
            </a:r>
          </a:p>
          <a:p>
            <a:endParaRPr lang="en-US" sz="1200">
              <a:solidFill>
                <a:srgbClr val="0F496F"/>
              </a:solidFill>
            </a:endParaRPr>
          </a:p>
          <a:p>
            <a:pPr marL="0" indent="0">
              <a:buNone/>
            </a:pPr>
            <a:endParaRPr lang="en-US" sz="1200">
              <a:solidFill>
                <a:srgbClr val="0F496F"/>
              </a:solidFill>
            </a:endParaRPr>
          </a:p>
        </p:txBody>
      </p:sp>
      <p:grpSp>
        <p:nvGrpSpPr>
          <p:cNvPr id="15" name="Group 14">
            <a:extLst>
              <a:ext uri="{FF2B5EF4-FFF2-40B4-BE49-F238E27FC236}">
                <a16:creationId xmlns:a16="http://schemas.microsoft.com/office/drawing/2014/main" id="{B29E1950-A366-48B7-8DAB-726C0DE580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6" name="Straight Connector 15">
              <a:extLst>
                <a:ext uri="{FF2B5EF4-FFF2-40B4-BE49-F238E27FC236}">
                  <a16:creationId xmlns:a16="http://schemas.microsoft.com/office/drawing/2014/main" id="{624123CD-2156-4134-A3FB-C82036B5FA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82DAEA8-4DC7-4972-8972-06976C61D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33B16A3-1C35-4E6B-88DA-2A2550F941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106381D1-240B-4A28-88D3-6ACC575DC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7C8CFC7B-B818-47F0-AE87-6B34B07D14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07264169"/>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 y="2"/>
            <a:ext cx="12192000" cy="6858000"/>
          </a:xfrm>
          <a:prstGeom prst="rect">
            <a:avLst/>
          </a:prstGeom>
          <a:solidFill>
            <a:schemeClr val="bg2">
              <a:alpha val="60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0" name="Snip Diagonal Corner Rectangle 6">
            <a:extLst>
              <a:ext uri="{FF2B5EF4-FFF2-40B4-BE49-F238E27FC236}">
                <a16:creationId xmlns:a16="http://schemas.microsoft.com/office/drawing/2014/main" id="{2D5EEA8B-2D86-4D1D-96B3-6B8290303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snip2DiagRect">
            <a:avLst>
              <a:gd name="adj1" fmla="val 0"/>
              <a:gd name="adj2" fmla="val 37605"/>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53B5D3-9FC4-6BA0-C3D2-707A9E6E5F38}"/>
              </a:ext>
            </a:extLst>
          </p:cNvPr>
          <p:cNvSpPr>
            <a:spLocks noGrp="1"/>
          </p:cNvSpPr>
          <p:nvPr>
            <p:ph type="title"/>
          </p:nvPr>
        </p:nvSpPr>
        <p:spPr>
          <a:xfrm>
            <a:off x="1493837" y="685799"/>
            <a:ext cx="8001000" cy="990601"/>
          </a:xfrm>
        </p:spPr>
        <p:txBody>
          <a:bodyPr vert="horz" lIns="91440" tIns="45720" rIns="91440" bIns="45720" rtlCol="0" anchor="b">
            <a:normAutofit/>
          </a:bodyPr>
          <a:lstStyle/>
          <a:p>
            <a:r>
              <a:rPr lang="en-US" sz="4800" dirty="0"/>
              <a:t>Algorithms</a:t>
            </a:r>
          </a:p>
        </p:txBody>
      </p:sp>
      <p:sp>
        <p:nvSpPr>
          <p:cNvPr id="3" name="Text Placeholder 2">
            <a:extLst>
              <a:ext uri="{FF2B5EF4-FFF2-40B4-BE49-F238E27FC236}">
                <a16:creationId xmlns:a16="http://schemas.microsoft.com/office/drawing/2014/main" id="{D489D1E3-D396-DDB4-9733-1A7CB35D35E3}"/>
              </a:ext>
            </a:extLst>
          </p:cNvPr>
          <p:cNvSpPr>
            <a:spLocks noGrp="1"/>
          </p:cNvSpPr>
          <p:nvPr>
            <p:ph type="body" idx="1"/>
          </p:nvPr>
        </p:nvSpPr>
        <p:spPr>
          <a:xfrm>
            <a:off x="1345720" y="1981201"/>
            <a:ext cx="9376913" cy="3810000"/>
          </a:xfrm>
        </p:spPr>
        <p:txBody>
          <a:bodyPr vert="horz" lIns="91440" tIns="45720" rIns="91440" bIns="45720" rtlCol="0" anchor="t">
            <a:normAutofit/>
          </a:bodyPr>
          <a:lstStyle/>
          <a:p>
            <a:r>
              <a:rPr lang="en-US" sz="1700" dirty="0">
                <a:solidFill>
                  <a:schemeClr val="tx1"/>
                </a:solidFill>
              </a:rPr>
              <a:t>YOLOv7 (You Only Look Once version 7) is the latest advancement in the YOLO series of deep learning models, renowned for their exceptional object detection capabilities. This iteration further enhances the model's accuracy and processing speed, making it exceptionally adept at real-time object detection tasks. YOLOv7 is distinguished by its ability to quickly and accurately identify and classify multiple objects within images or video streams, a feature that has made it indispensable in applications requiring rapid and reliable object detection such as autonomous driving, surveillance systems, and various industrial automation processes. Its improved performance, coupled with its scalability and ease of integration into existing systems, solidifies YOLOv7's position at the forefront of object detection technology.</a:t>
            </a:r>
          </a:p>
        </p:txBody>
      </p:sp>
    </p:spTree>
    <p:extLst>
      <p:ext uri="{BB962C8B-B14F-4D97-AF65-F5344CB8AC3E}">
        <p14:creationId xmlns:p14="http://schemas.microsoft.com/office/powerpoint/2010/main" val="3680719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DF17025D-0558-4BB1-932D-D407F5BDC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F92442-80DF-CB60-8C22-37ECFE83ABEA}"/>
              </a:ext>
            </a:extLst>
          </p:cNvPr>
          <p:cNvSpPr>
            <a:spLocks noGrp="1"/>
          </p:cNvSpPr>
          <p:nvPr>
            <p:ph type="title"/>
          </p:nvPr>
        </p:nvSpPr>
        <p:spPr>
          <a:xfrm>
            <a:off x="4944753" y="628617"/>
            <a:ext cx="6559859" cy="3028983"/>
          </a:xfrm>
        </p:spPr>
        <p:txBody>
          <a:bodyPr vert="horz" lIns="91440" tIns="45720" rIns="91440" bIns="45720" rtlCol="0" anchor="b">
            <a:normAutofit/>
          </a:bodyPr>
          <a:lstStyle/>
          <a:p>
            <a:r>
              <a:rPr lang="en-US" sz="4800">
                <a:solidFill>
                  <a:srgbClr val="FFFFFF"/>
                </a:solidFill>
              </a:rPr>
              <a:t>Diagrams</a:t>
            </a:r>
          </a:p>
        </p:txBody>
      </p:sp>
      <p:sp useBgFill="1">
        <p:nvSpPr>
          <p:cNvPr id="37" name="Snip Diagonal Corner Rectangle 6">
            <a:extLst>
              <a:ext uri="{FF2B5EF4-FFF2-40B4-BE49-F238E27FC236}">
                <a16:creationId xmlns:a16="http://schemas.microsoft.com/office/drawing/2014/main" id="{23897308-2491-4C39-B764-46DCD1CAD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70674" cy="5286838"/>
          </a:xfrm>
          <a:prstGeom prst="snip2DiagRect">
            <a:avLst>
              <a:gd name="adj1" fmla="val 15804"/>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Visio Diagram">
            <a:extLst>
              <a:ext uri="{FF2B5EF4-FFF2-40B4-BE49-F238E27FC236}">
                <a16:creationId xmlns:a16="http://schemas.microsoft.com/office/drawing/2014/main" id="{6240B392-74CA-0AFD-89E2-4F2B85EA61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4712" y="1911445"/>
            <a:ext cx="2709870" cy="2709870"/>
          </a:xfrm>
          <a:prstGeom prst="rect">
            <a:avLst/>
          </a:prstGeom>
        </p:spPr>
      </p:pic>
      <p:grpSp>
        <p:nvGrpSpPr>
          <p:cNvPr id="25" name="Group 24">
            <a:extLst>
              <a:ext uri="{FF2B5EF4-FFF2-40B4-BE49-F238E27FC236}">
                <a16:creationId xmlns:a16="http://schemas.microsoft.com/office/drawing/2014/main" id="{437C3370-E183-40E3-8F06-FDD26E64DD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6" name="Straight Connector 25">
              <a:extLst>
                <a:ext uri="{FF2B5EF4-FFF2-40B4-BE49-F238E27FC236}">
                  <a16:creationId xmlns:a16="http://schemas.microsoft.com/office/drawing/2014/main" id="{37774F20-3F21-44FE-976F-CC336A7482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A342010-2E15-4FE2-8956-F562BBF500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72C8931-1DC1-48FA-878F-2B7CB813D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3285CBA-1A56-43E8-8B87-570C461DA3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04A0B30-03E2-41DD-B443-95E7FB70EC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95137687"/>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4" name="Rectangle 23">
            <a:extLst>
              <a:ext uri="{FF2B5EF4-FFF2-40B4-BE49-F238E27FC236}">
                <a16:creationId xmlns:a16="http://schemas.microsoft.com/office/drawing/2014/main" id="{58A973E8-C2D4-4C81-8ADE-C5C021A61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26509B-F6F0-BE41-F296-9E39B58008BA}"/>
              </a:ext>
            </a:extLst>
          </p:cNvPr>
          <p:cNvSpPr>
            <a:spLocks noGrp="1"/>
          </p:cNvSpPr>
          <p:nvPr>
            <p:ph type="title"/>
          </p:nvPr>
        </p:nvSpPr>
        <p:spPr>
          <a:xfrm>
            <a:off x="665641" y="4473679"/>
            <a:ext cx="9552558" cy="1233251"/>
          </a:xfrm>
        </p:spPr>
        <p:txBody>
          <a:bodyPr vert="horz" lIns="91440" tIns="45720" rIns="91440" bIns="45720" rtlCol="0" anchor="b">
            <a:normAutofit/>
          </a:bodyPr>
          <a:lstStyle/>
          <a:p>
            <a:pPr>
              <a:lnSpc>
                <a:spcPct val="90000"/>
              </a:lnSpc>
            </a:pPr>
            <a:r>
              <a:rPr lang="en-US" sz="4100"/>
              <a:t>Conceptual Architecture Diagram</a:t>
            </a:r>
          </a:p>
        </p:txBody>
      </p:sp>
      <p:grpSp>
        <p:nvGrpSpPr>
          <p:cNvPr id="26" name="Group 25">
            <a:extLst>
              <a:ext uri="{FF2B5EF4-FFF2-40B4-BE49-F238E27FC236}">
                <a16:creationId xmlns:a16="http://schemas.microsoft.com/office/drawing/2014/main" id="{A08E251A-5371-4E82-A0F3-2CA0C15AB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7" name="Straight Connector 26">
              <a:extLst>
                <a:ext uri="{FF2B5EF4-FFF2-40B4-BE49-F238E27FC236}">
                  <a16:creationId xmlns:a16="http://schemas.microsoft.com/office/drawing/2014/main" id="{D31AC21F-237B-4CA8-BC96-29F3607FAB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959094C-A1B3-4AD4-9AAE-0FCDDD7984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5EC0EFA-8A7F-4299-A623-3EE741461B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65D7216-F9AF-42BE-99AD-1904DEF69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DE3349B-AD7F-48C8-9300-D81D694367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3" name="Snip Diagonal Corner Rectangle 12">
            <a:extLst>
              <a:ext uri="{FF2B5EF4-FFF2-40B4-BE49-F238E27FC236}">
                <a16:creationId xmlns:a16="http://schemas.microsoft.com/office/drawing/2014/main" id="{E05CABE9-5E7C-4773-BFCD-24B199FA1A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9615670" cy="3607302"/>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63D691BF-BAF6-115E-06C3-94F715A8744E}"/>
              </a:ext>
            </a:extLst>
          </p:cNvPr>
          <p:cNvPicPr>
            <a:picLocks noGrp="1" noChangeAspect="1"/>
          </p:cNvPicPr>
          <p:nvPr>
            <p:ph idx="1"/>
          </p:nvPr>
        </p:nvPicPr>
        <p:blipFill rotWithShape="1">
          <a:blip r:embed="rId2"/>
          <a:srcRect r="3016" b="1"/>
          <a:stretch/>
        </p:blipFill>
        <p:spPr>
          <a:xfrm>
            <a:off x="834934" y="854087"/>
            <a:ext cx="9290304" cy="3280831"/>
          </a:xfrm>
          <a:custGeom>
            <a:avLst/>
            <a:gdLst/>
            <a:ahLst/>
            <a:cxnLst/>
            <a:rect l="l" t="t" r="r" b="b"/>
            <a:pathLst>
              <a:path w="9290304" h="3280831">
                <a:moveTo>
                  <a:pt x="402071" y="0"/>
                </a:moveTo>
                <a:lnTo>
                  <a:pt x="9290304" y="0"/>
                </a:lnTo>
                <a:lnTo>
                  <a:pt x="9290304" y="2876895"/>
                </a:lnTo>
                <a:lnTo>
                  <a:pt x="8886368" y="3280831"/>
                </a:lnTo>
                <a:lnTo>
                  <a:pt x="0" y="3280831"/>
                </a:lnTo>
                <a:lnTo>
                  <a:pt x="0" y="402071"/>
                </a:lnTo>
                <a:close/>
              </a:path>
            </a:pathLst>
          </a:custGeom>
        </p:spPr>
      </p:pic>
    </p:spTree>
    <p:extLst>
      <p:ext uri="{BB962C8B-B14F-4D97-AF65-F5344CB8AC3E}">
        <p14:creationId xmlns:p14="http://schemas.microsoft.com/office/powerpoint/2010/main" val="4065611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9A4DF-E218-5999-1785-2B1EFBF0F3A8}"/>
              </a:ext>
            </a:extLst>
          </p:cNvPr>
          <p:cNvSpPr>
            <a:spLocks noGrp="1"/>
          </p:cNvSpPr>
          <p:nvPr>
            <p:ph type="title"/>
          </p:nvPr>
        </p:nvSpPr>
        <p:spPr>
          <a:xfrm>
            <a:off x="850466" y="672715"/>
            <a:ext cx="8534400" cy="1507067"/>
          </a:xfrm>
        </p:spPr>
        <p:txBody>
          <a:bodyPr>
            <a:normAutofit/>
          </a:bodyPr>
          <a:lstStyle/>
          <a:p>
            <a:r>
              <a:rPr lang="en-US" dirty="0"/>
              <a:t>Agenda</a:t>
            </a:r>
          </a:p>
        </p:txBody>
      </p:sp>
      <p:graphicFrame>
        <p:nvGraphicFramePr>
          <p:cNvPr id="5" name="Content Placeholder 2">
            <a:extLst>
              <a:ext uri="{FF2B5EF4-FFF2-40B4-BE49-F238E27FC236}">
                <a16:creationId xmlns:a16="http://schemas.microsoft.com/office/drawing/2014/main" id="{E9EC8761-8840-027E-FC77-AB2D6C031F4F}"/>
              </a:ext>
            </a:extLst>
          </p:cNvPr>
          <p:cNvGraphicFramePr>
            <a:graphicFrameLocks noGrp="1"/>
          </p:cNvGraphicFramePr>
          <p:nvPr>
            <p:ph idx="1"/>
            <p:extLst>
              <p:ext uri="{D42A27DB-BD31-4B8C-83A1-F6EECF244321}">
                <p14:modId xmlns:p14="http://schemas.microsoft.com/office/powerpoint/2010/main" val="2176911124"/>
              </p:ext>
            </p:extLst>
          </p:nvPr>
        </p:nvGraphicFramePr>
        <p:xfrm>
          <a:off x="767340" y="2292927"/>
          <a:ext cx="10820399" cy="3614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130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2442-80DF-CB60-8C22-37ECFE83ABEA}"/>
              </a:ext>
            </a:extLst>
          </p:cNvPr>
          <p:cNvSpPr>
            <a:spLocks noGrp="1"/>
          </p:cNvSpPr>
          <p:nvPr>
            <p:ph type="title" idx="4294967295"/>
          </p:nvPr>
        </p:nvSpPr>
        <p:spPr>
          <a:xfrm>
            <a:off x="932874" y="628650"/>
            <a:ext cx="6345382" cy="950768"/>
          </a:xfrm>
        </p:spPr>
        <p:txBody>
          <a:bodyPr vert="horz" lIns="91440" tIns="45720" rIns="91440" bIns="45720" rtlCol="0" anchor="b">
            <a:normAutofit/>
          </a:bodyPr>
          <a:lstStyle/>
          <a:p>
            <a:r>
              <a:rPr lang="en-US" sz="4800" dirty="0"/>
              <a:t>ER Diagram</a:t>
            </a:r>
          </a:p>
        </p:txBody>
      </p:sp>
      <p:pic>
        <p:nvPicPr>
          <p:cNvPr id="9" name="Picture 8">
            <a:extLst>
              <a:ext uri="{FF2B5EF4-FFF2-40B4-BE49-F238E27FC236}">
                <a16:creationId xmlns:a16="http://schemas.microsoft.com/office/drawing/2014/main" id="{5EBCDFFE-E61F-3D85-4B9E-AB3748AC4DDC}"/>
              </a:ext>
            </a:extLst>
          </p:cNvPr>
          <p:cNvPicPr>
            <a:picLocks noChangeAspect="1"/>
          </p:cNvPicPr>
          <p:nvPr/>
        </p:nvPicPr>
        <p:blipFill>
          <a:blip r:embed="rId2"/>
          <a:stretch>
            <a:fillRect/>
          </a:stretch>
        </p:blipFill>
        <p:spPr>
          <a:xfrm>
            <a:off x="932873" y="1784007"/>
            <a:ext cx="10353962" cy="4577075"/>
          </a:xfrm>
          <a:prstGeom prst="rect">
            <a:avLst/>
          </a:prstGeom>
        </p:spPr>
      </p:pic>
    </p:spTree>
    <p:extLst>
      <p:ext uri="{BB962C8B-B14F-4D97-AF65-F5344CB8AC3E}">
        <p14:creationId xmlns:p14="http://schemas.microsoft.com/office/powerpoint/2010/main" val="57169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3B5D3-9FC4-6BA0-C3D2-707A9E6E5F38}"/>
              </a:ext>
            </a:extLst>
          </p:cNvPr>
          <p:cNvSpPr>
            <a:spLocks noGrp="1"/>
          </p:cNvSpPr>
          <p:nvPr>
            <p:ph type="title" idx="4294967295"/>
          </p:nvPr>
        </p:nvSpPr>
        <p:spPr>
          <a:xfrm>
            <a:off x="951346" y="409602"/>
            <a:ext cx="9553575" cy="1233488"/>
          </a:xfrm>
        </p:spPr>
        <p:txBody>
          <a:bodyPr vert="horz" lIns="91440" tIns="45720" rIns="91440" bIns="45720" rtlCol="0" anchor="b">
            <a:normAutofit/>
          </a:bodyPr>
          <a:lstStyle/>
          <a:p>
            <a:pPr>
              <a:lnSpc>
                <a:spcPct val="90000"/>
              </a:lnSpc>
            </a:pPr>
            <a:r>
              <a:rPr lang="en-US" sz="4100" dirty="0"/>
              <a:t>Sequence Architecture Diagram</a:t>
            </a:r>
          </a:p>
        </p:txBody>
      </p:sp>
      <p:pic>
        <p:nvPicPr>
          <p:cNvPr id="10" name="Content Placeholder 9">
            <a:extLst>
              <a:ext uri="{FF2B5EF4-FFF2-40B4-BE49-F238E27FC236}">
                <a16:creationId xmlns:a16="http://schemas.microsoft.com/office/drawing/2014/main" id="{9298A2D0-6267-A37F-64D7-0FD141691D06}"/>
              </a:ext>
            </a:extLst>
          </p:cNvPr>
          <p:cNvPicPr>
            <a:picLocks noGrp="1" noChangeAspect="1"/>
          </p:cNvPicPr>
          <p:nvPr>
            <p:ph idx="4294967295"/>
          </p:nvPr>
        </p:nvPicPr>
        <p:blipFill>
          <a:blip r:embed="rId2"/>
          <a:stretch>
            <a:fillRect/>
          </a:stretch>
        </p:blipFill>
        <p:spPr>
          <a:xfrm>
            <a:off x="525820" y="2042707"/>
            <a:ext cx="11352144" cy="4248673"/>
          </a:xfrm>
        </p:spPr>
      </p:pic>
    </p:spTree>
    <p:extLst>
      <p:ext uri="{BB962C8B-B14F-4D97-AF65-F5344CB8AC3E}">
        <p14:creationId xmlns:p14="http://schemas.microsoft.com/office/powerpoint/2010/main" val="1177579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D6F819BF-BEC4-454B-82CF-C7F192640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0AC33E-C6FE-1F58-F238-67EA5512D17F}"/>
              </a:ext>
            </a:extLst>
          </p:cNvPr>
          <p:cNvSpPr>
            <a:spLocks noGrp="1"/>
          </p:cNvSpPr>
          <p:nvPr>
            <p:ph type="title"/>
          </p:nvPr>
        </p:nvSpPr>
        <p:spPr>
          <a:xfrm>
            <a:off x="7532710" y="620722"/>
            <a:ext cx="3382941" cy="1142462"/>
          </a:xfrm>
        </p:spPr>
        <p:txBody>
          <a:bodyPr vert="horz" lIns="91440" tIns="45720" rIns="91440" bIns="45720" rtlCol="0" anchor="b">
            <a:normAutofit/>
          </a:bodyPr>
          <a:lstStyle/>
          <a:p>
            <a:r>
              <a:rPr lang="en-US" sz="2400" dirty="0">
                <a:solidFill>
                  <a:srgbClr val="FFFFFF"/>
                </a:solidFill>
              </a:rPr>
              <a:t>Sprint 1 Recap</a:t>
            </a:r>
          </a:p>
        </p:txBody>
      </p:sp>
      <p:sp useBgFill="1">
        <p:nvSpPr>
          <p:cNvPr id="63" name="Snip Diagonal Corner Rectangle 21">
            <a:extLst>
              <a:ext uri="{FF2B5EF4-FFF2-40B4-BE49-F238E27FC236}">
                <a16:creationId xmlns:a16="http://schemas.microsoft.com/office/drawing/2014/main" id="{79D5C3D0-88DD-405B-A549-4B5C3712E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12" y="641648"/>
            <a:ext cx="6575496" cy="5286838"/>
          </a:xfrm>
          <a:prstGeom prst="snip2DiagRect">
            <a:avLst>
              <a:gd name="adj1" fmla="val 8741"/>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D49AC24-61A5-5DBD-21E2-55A605F8DDCA}"/>
              </a:ext>
            </a:extLst>
          </p:cNvPr>
          <p:cNvPicPr>
            <a:picLocks noChangeAspect="1"/>
          </p:cNvPicPr>
          <p:nvPr/>
        </p:nvPicPr>
        <p:blipFill rotWithShape="1">
          <a:blip r:embed="rId2"/>
          <a:srcRect r="21143"/>
          <a:stretch/>
        </p:blipFill>
        <p:spPr>
          <a:xfrm>
            <a:off x="759961" y="1200728"/>
            <a:ext cx="6425930" cy="3544312"/>
          </a:xfrm>
          <a:prstGeom prst="rect">
            <a:avLst/>
          </a:prstGeom>
        </p:spPr>
      </p:pic>
      <p:sp>
        <p:nvSpPr>
          <p:cNvPr id="42" name="Content Placeholder 41">
            <a:extLst>
              <a:ext uri="{FF2B5EF4-FFF2-40B4-BE49-F238E27FC236}">
                <a16:creationId xmlns:a16="http://schemas.microsoft.com/office/drawing/2014/main" id="{287A3892-3CE3-749C-6553-3F075F36D7C3}"/>
              </a:ext>
            </a:extLst>
          </p:cNvPr>
          <p:cNvSpPr>
            <a:spLocks noGrp="1"/>
          </p:cNvSpPr>
          <p:nvPr>
            <p:ph idx="1"/>
          </p:nvPr>
        </p:nvSpPr>
        <p:spPr>
          <a:xfrm>
            <a:off x="7532710" y="1822449"/>
            <a:ext cx="3479419" cy="2922591"/>
          </a:xfrm>
        </p:spPr>
        <p:txBody>
          <a:bodyPr anchor="t">
            <a:normAutofit/>
          </a:bodyPr>
          <a:lstStyle/>
          <a:p>
            <a:r>
              <a:rPr lang="en-US" sz="1200" dirty="0">
                <a:solidFill>
                  <a:srgbClr val="0F496F"/>
                </a:solidFill>
              </a:rPr>
              <a:t>Login Screen</a:t>
            </a:r>
          </a:p>
          <a:p>
            <a:r>
              <a:rPr lang="en-US" sz="1200" dirty="0">
                <a:solidFill>
                  <a:srgbClr val="0F496F"/>
                </a:solidFill>
              </a:rPr>
              <a:t>Camera Screen</a:t>
            </a:r>
          </a:p>
          <a:p>
            <a:r>
              <a:rPr lang="en-US" sz="1200" dirty="0">
                <a:solidFill>
                  <a:srgbClr val="0F496F"/>
                </a:solidFill>
              </a:rPr>
              <a:t>Profile Screen</a:t>
            </a:r>
          </a:p>
          <a:p>
            <a:r>
              <a:rPr lang="en-US" sz="1200" dirty="0">
                <a:solidFill>
                  <a:srgbClr val="0F496F"/>
                </a:solidFill>
              </a:rPr>
              <a:t>History Screen</a:t>
            </a:r>
          </a:p>
        </p:txBody>
      </p:sp>
      <p:grpSp>
        <p:nvGrpSpPr>
          <p:cNvPr id="64" name="Group 63">
            <a:extLst>
              <a:ext uri="{FF2B5EF4-FFF2-40B4-BE49-F238E27FC236}">
                <a16:creationId xmlns:a16="http://schemas.microsoft.com/office/drawing/2014/main" id="{B29E1950-A366-48B7-8DAB-726C0DE580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0" name="Straight Connector 49">
              <a:extLst>
                <a:ext uri="{FF2B5EF4-FFF2-40B4-BE49-F238E27FC236}">
                  <a16:creationId xmlns:a16="http://schemas.microsoft.com/office/drawing/2014/main" id="{624123CD-2156-4134-A3FB-C82036B5FA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82DAEA8-4DC7-4972-8972-06976C61D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33B16A3-1C35-4E6B-88DA-2A2550F941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106381D1-240B-4A28-88D3-6ACC575DC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7C8CFC7B-B818-47F0-AE87-6B34B07D14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5020801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child with food">
            <a:extLst>
              <a:ext uri="{FF2B5EF4-FFF2-40B4-BE49-F238E27FC236}">
                <a16:creationId xmlns:a16="http://schemas.microsoft.com/office/drawing/2014/main" id="{D8325042-E4F8-A1E8-DB87-7B2BB3483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520" y="692943"/>
            <a:ext cx="3163253" cy="585858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F901A3A2-CE2A-7A79-6C9B-9D144253A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7578" y="692943"/>
            <a:ext cx="3163253" cy="5858587"/>
          </a:xfrm>
          <a:prstGeom prst="rect">
            <a:avLst/>
          </a:prstGeom>
        </p:spPr>
      </p:pic>
      <p:pic>
        <p:nvPicPr>
          <p:cNvPr id="27" name="Picture 26" descr="A white background with black text">
            <a:extLst>
              <a:ext uri="{FF2B5EF4-FFF2-40B4-BE49-F238E27FC236}">
                <a16:creationId xmlns:a16="http://schemas.microsoft.com/office/drawing/2014/main" id="{7A9F67E9-0E37-732B-715B-26E7EE895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1636" y="692943"/>
            <a:ext cx="3163253" cy="5858587"/>
          </a:xfrm>
          <a:prstGeom prst="rect">
            <a:avLst/>
          </a:prstGeom>
        </p:spPr>
      </p:pic>
    </p:spTree>
    <p:extLst>
      <p:ext uri="{BB962C8B-B14F-4D97-AF65-F5344CB8AC3E}">
        <p14:creationId xmlns:p14="http://schemas.microsoft.com/office/powerpoint/2010/main" val="4133278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A364-9C78-CB16-EDFD-BF77DE91252F}"/>
              </a:ext>
            </a:extLst>
          </p:cNvPr>
          <p:cNvSpPr>
            <a:spLocks noGrp="1"/>
          </p:cNvSpPr>
          <p:nvPr>
            <p:ph type="title"/>
          </p:nvPr>
        </p:nvSpPr>
        <p:spPr>
          <a:xfrm>
            <a:off x="943004" y="290103"/>
            <a:ext cx="8534400" cy="1507067"/>
          </a:xfrm>
        </p:spPr>
        <p:txBody>
          <a:bodyPr/>
          <a:lstStyle/>
          <a:p>
            <a:r>
              <a:rPr lang="en-US" dirty="0"/>
              <a:t>Product backlog</a:t>
            </a:r>
          </a:p>
        </p:txBody>
      </p:sp>
      <p:pic>
        <p:nvPicPr>
          <p:cNvPr id="6" name="Content Placeholder 5">
            <a:extLst>
              <a:ext uri="{FF2B5EF4-FFF2-40B4-BE49-F238E27FC236}">
                <a16:creationId xmlns:a16="http://schemas.microsoft.com/office/drawing/2014/main" id="{4D8A57E9-EBC6-1B06-EB13-4A3E27F444CC}"/>
              </a:ext>
            </a:extLst>
          </p:cNvPr>
          <p:cNvPicPr>
            <a:picLocks noGrp="1" noChangeAspect="1"/>
          </p:cNvPicPr>
          <p:nvPr>
            <p:ph idx="1"/>
          </p:nvPr>
        </p:nvPicPr>
        <p:blipFill>
          <a:blip r:embed="rId2"/>
          <a:stretch>
            <a:fillRect/>
          </a:stretch>
        </p:blipFill>
        <p:spPr>
          <a:xfrm>
            <a:off x="333229" y="1917940"/>
            <a:ext cx="11525542" cy="4451926"/>
          </a:xfrm>
        </p:spPr>
      </p:pic>
    </p:spTree>
    <p:extLst>
      <p:ext uri="{BB962C8B-B14F-4D97-AF65-F5344CB8AC3E}">
        <p14:creationId xmlns:p14="http://schemas.microsoft.com/office/powerpoint/2010/main" val="2321721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A364-9C78-CB16-EDFD-BF77DE91252F}"/>
              </a:ext>
            </a:extLst>
          </p:cNvPr>
          <p:cNvSpPr>
            <a:spLocks noGrp="1"/>
          </p:cNvSpPr>
          <p:nvPr>
            <p:ph type="title"/>
          </p:nvPr>
        </p:nvSpPr>
        <p:spPr>
          <a:xfrm>
            <a:off x="748799" y="527807"/>
            <a:ext cx="8534400" cy="1507067"/>
          </a:xfrm>
        </p:spPr>
        <p:txBody>
          <a:bodyPr/>
          <a:lstStyle/>
          <a:p>
            <a:r>
              <a:rPr lang="en-US" dirty="0"/>
              <a:t>Product backlog</a:t>
            </a:r>
          </a:p>
        </p:txBody>
      </p:sp>
      <p:pic>
        <p:nvPicPr>
          <p:cNvPr id="6" name="Content Placeholder 5">
            <a:extLst>
              <a:ext uri="{FF2B5EF4-FFF2-40B4-BE49-F238E27FC236}">
                <a16:creationId xmlns:a16="http://schemas.microsoft.com/office/drawing/2014/main" id="{56BB847C-CE35-ED21-BF90-F1FDBB50F3E3}"/>
              </a:ext>
            </a:extLst>
          </p:cNvPr>
          <p:cNvPicPr>
            <a:picLocks noGrp="1" noChangeAspect="1"/>
          </p:cNvPicPr>
          <p:nvPr>
            <p:ph idx="1"/>
          </p:nvPr>
        </p:nvPicPr>
        <p:blipFill>
          <a:blip r:embed="rId2"/>
          <a:stretch>
            <a:fillRect/>
          </a:stretch>
        </p:blipFill>
        <p:spPr>
          <a:xfrm>
            <a:off x="748799" y="2096656"/>
            <a:ext cx="10711546" cy="2272146"/>
          </a:xfrm>
        </p:spPr>
      </p:pic>
    </p:spTree>
    <p:extLst>
      <p:ext uri="{BB962C8B-B14F-4D97-AF65-F5344CB8AC3E}">
        <p14:creationId xmlns:p14="http://schemas.microsoft.com/office/powerpoint/2010/main" val="3547224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2406840-0DD3-6ADE-BBE3-0AC982BECA5A}"/>
              </a:ext>
            </a:extLst>
          </p:cNvPr>
          <p:cNvSpPr txBox="1">
            <a:spLocks/>
          </p:cNvSpPr>
          <p:nvPr/>
        </p:nvSpPr>
        <p:spPr>
          <a:xfrm>
            <a:off x="503853" y="26792"/>
            <a:ext cx="10902017" cy="544644"/>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Stories and Acceptance criteria</a:t>
            </a:r>
          </a:p>
        </p:txBody>
      </p:sp>
      <p:sp>
        <p:nvSpPr>
          <p:cNvPr id="7" name="TextBox 6">
            <a:extLst>
              <a:ext uri="{FF2B5EF4-FFF2-40B4-BE49-F238E27FC236}">
                <a16:creationId xmlns:a16="http://schemas.microsoft.com/office/drawing/2014/main" id="{518FA146-C504-332E-60AA-446140233670}"/>
              </a:ext>
            </a:extLst>
          </p:cNvPr>
          <p:cNvSpPr txBox="1"/>
          <p:nvPr/>
        </p:nvSpPr>
        <p:spPr>
          <a:xfrm>
            <a:off x="1638198" y="571435"/>
            <a:ext cx="8915601" cy="369332"/>
          </a:xfrm>
          <a:prstGeom prst="rect">
            <a:avLst/>
          </a:prstGeom>
          <a:solidFill>
            <a:schemeClr val="accent1">
              <a:lumMod val="75000"/>
            </a:schemeClr>
          </a:solidFill>
        </p:spPr>
        <p:txBody>
          <a:bodyPr wrap="square" rtlCol="0">
            <a:spAutoFit/>
          </a:bodyPr>
          <a:lstStyle/>
          <a:p>
            <a:pPr algn="ctr"/>
            <a:r>
              <a:rPr lang="en-US" b="1" dirty="0">
                <a:solidFill>
                  <a:schemeClr val="tx2">
                    <a:lumMod val="75000"/>
                  </a:schemeClr>
                </a:solidFill>
              </a:rPr>
              <a:t>User Stories And Acceptance Criteria</a:t>
            </a:r>
          </a:p>
        </p:txBody>
      </p:sp>
      <p:graphicFrame>
        <p:nvGraphicFramePr>
          <p:cNvPr id="8" name="Table 7">
            <a:extLst>
              <a:ext uri="{FF2B5EF4-FFF2-40B4-BE49-F238E27FC236}">
                <a16:creationId xmlns:a16="http://schemas.microsoft.com/office/drawing/2014/main" id="{A9593EE8-3C6E-30FE-6C9B-2B1C3E2428D9}"/>
              </a:ext>
            </a:extLst>
          </p:cNvPr>
          <p:cNvGraphicFramePr>
            <a:graphicFrameLocks noGrp="1"/>
          </p:cNvGraphicFramePr>
          <p:nvPr>
            <p:extLst>
              <p:ext uri="{D42A27DB-BD31-4B8C-83A1-F6EECF244321}">
                <p14:modId xmlns:p14="http://schemas.microsoft.com/office/powerpoint/2010/main" val="3313518404"/>
              </p:ext>
            </p:extLst>
          </p:nvPr>
        </p:nvGraphicFramePr>
        <p:xfrm>
          <a:off x="1638199" y="940767"/>
          <a:ext cx="8961120" cy="4854745"/>
        </p:xfrm>
        <a:graphic>
          <a:graphicData uri="http://schemas.openxmlformats.org/drawingml/2006/table">
            <a:tbl>
              <a:tblPr>
                <a:tableStyleId>{5C22544A-7EE6-4342-B048-85BDC9FD1C3A}</a:tableStyleId>
              </a:tblPr>
              <a:tblGrid>
                <a:gridCol w="1554426">
                  <a:extLst>
                    <a:ext uri="{9D8B030D-6E8A-4147-A177-3AD203B41FA5}">
                      <a16:colId xmlns:a16="http://schemas.microsoft.com/office/drawing/2014/main" val="4069239874"/>
                    </a:ext>
                  </a:extLst>
                </a:gridCol>
                <a:gridCol w="7406694">
                  <a:extLst>
                    <a:ext uri="{9D8B030D-6E8A-4147-A177-3AD203B41FA5}">
                      <a16:colId xmlns:a16="http://schemas.microsoft.com/office/drawing/2014/main" val="1300750417"/>
                    </a:ext>
                  </a:extLst>
                </a:gridCol>
              </a:tblGrid>
              <a:tr h="39255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dirty="0">
                          <a:effectLst/>
                        </a:rPr>
                        <a:t>User Story ID</a:t>
                      </a: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dirty="0">
                          <a:effectLst/>
                        </a:rPr>
                        <a:t>Summary</a:t>
                      </a:r>
                    </a:p>
                  </a:txBody>
                  <a:tcPr marL="22860" marR="22860" marT="15240" marB="15240" anchor="ctr"/>
                </a:tc>
                <a:extLst>
                  <a:ext uri="{0D108BD9-81ED-4DB2-BD59-A6C34878D82A}">
                    <a16:rowId xmlns:a16="http://schemas.microsoft.com/office/drawing/2014/main" val="3462243321"/>
                  </a:ext>
                </a:extLst>
              </a:tr>
              <a:tr h="468805">
                <a:tc rowSpan="2">
                  <a:txBody>
                    <a:bodyPr/>
                    <a:lstStyle/>
                    <a:p>
                      <a:pPr algn="ctr" rtl="0" fontAlgn="ctr"/>
                      <a:r>
                        <a:rPr lang="en-US" sz="900" b="0" dirty="0">
                          <a:effectLst/>
                          <a:latin typeface="Calibri" panose="020F0502020204030204" pitchFamily="34" charset="0"/>
                        </a:rPr>
                        <a:t>ML-10</a:t>
                      </a:r>
                    </a:p>
                  </a:txBody>
                  <a:tcPr marL="22860" marR="22860" marT="15240" marB="15240" anchor="ctr"/>
                </a:tc>
                <a:tc>
                  <a:txBody>
                    <a:bodyPr/>
                    <a:lstStyle/>
                    <a:p>
                      <a:pPr rtl="0" fontAlgn="ctr"/>
                      <a:r>
                        <a:rPr lang="en-US" sz="900" b="1" i="0" dirty="0">
                          <a:solidFill>
                            <a:srgbClr val="000000"/>
                          </a:solidFill>
                          <a:effectLst/>
                          <a:latin typeface="Arial" panose="020B0604020202020204" pitchFamily="34" charset="0"/>
                        </a:rPr>
                        <a:t>As</a:t>
                      </a:r>
                      <a:r>
                        <a:rPr lang="en-US" sz="900" i="0" dirty="0">
                          <a:solidFill>
                            <a:srgbClr val="000000"/>
                          </a:solidFill>
                          <a:effectLst/>
                          <a:latin typeface="Arial" panose="020B0604020202020204" pitchFamily="34" charset="0"/>
                        </a:rPr>
                        <a:t> a customer</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I want</a:t>
                      </a:r>
                      <a:r>
                        <a:rPr lang="en-US" sz="900" i="0" dirty="0">
                          <a:solidFill>
                            <a:srgbClr val="000000"/>
                          </a:solidFill>
                          <a:effectLst/>
                          <a:latin typeface="Arial" panose="020B0604020202020204" pitchFamily="34" charset="0"/>
                        </a:rPr>
                        <a:t> to able to create an account</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So that</a:t>
                      </a:r>
                      <a:r>
                        <a:rPr lang="en-US" sz="900" i="0" dirty="0">
                          <a:solidFill>
                            <a:srgbClr val="000000"/>
                          </a:solidFill>
                          <a:effectLst/>
                          <a:latin typeface="Arial" panose="020B0604020202020204" pitchFamily="34" charset="0"/>
                        </a:rPr>
                        <a:t> I can get access the Meal Mate Application</a:t>
                      </a:r>
                      <a:endParaRPr lang="en-US" sz="900" dirty="0">
                        <a:effectLst/>
                      </a:endParaRPr>
                    </a:p>
                  </a:txBody>
                  <a:tcPr marL="22860" marR="22860" marT="15240" marB="15240" anchor="ctr"/>
                </a:tc>
                <a:extLst>
                  <a:ext uri="{0D108BD9-81ED-4DB2-BD59-A6C34878D82A}">
                    <a16:rowId xmlns:a16="http://schemas.microsoft.com/office/drawing/2014/main" val="923635682"/>
                  </a:ext>
                </a:extLst>
              </a:tr>
              <a:tr h="615306">
                <a:tc vMerge="1">
                  <a:txBody>
                    <a:bodyPr/>
                    <a:lstStyle/>
                    <a:p>
                      <a:endParaRPr lang="en-US"/>
                    </a:p>
                  </a:txBody>
                  <a:tcPr/>
                </a:tc>
                <a:tc>
                  <a:txBody>
                    <a:bodyPr/>
                    <a:lstStyle/>
                    <a:p>
                      <a:pPr rtl="0" fontAlgn="ctr"/>
                      <a:r>
                        <a:rPr lang="en-US" sz="900" b="1" i="0" dirty="0">
                          <a:solidFill>
                            <a:srgbClr val="000000"/>
                          </a:solidFill>
                          <a:effectLst/>
                          <a:latin typeface="Arial" panose="020B0604020202020204" pitchFamily="34" charset="0"/>
                        </a:rPr>
                        <a:t>Scenario</a:t>
                      </a:r>
                      <a:r>
                        <a:rPr lang="en-US" sz="900" i="0" dirty="0">
                          <a:solidFill>
                            <a:srgbClr val="000000"/>
                          </a:solidFill>
                          <a:effectLst/>
                          <a:latin typeface="Arial" panose="020B0604020202020204" pitchFamily="34" charset="0"/>
                        </a:rPr>
                        <a:t>: Customer wants to use the application by registering</a:t>
                      </a:r>
                      <a:br>
                        <a:rPr lang="en-US" sz="900" i="0" dirty="0">
                          <a:solidFill>
                            <a:srgbClr val="000000"/>
                          </a:solidFill>
                          <a:effectLst/>
                          <a:latin typeface="Arial" panose="020B0604020202020204" pitchFamily="34" charset="0"/>
                        </a:rPr>
                      </a:br>
                      <a:r>
                        <a:rPr lang="en-US" sz="900" i="0" dirty="0">
                          <a:solidFill>
                            <a:srgbClr val="000000"/>
                          </a:solidFill>
                          <a:effectLst/>
                          <a:latin typeface="Arial" panose="020B0604020202020204" pitchFamily="34" charset="0"/>
                        </a:rPr>
                        <a:t>“</a:t>
                      </a:r>
                      <a:r>
                        <a:rPr lang="en-US" sz="900" b="1" i="0" dirty="0">
                          <a:solidFill>
                            <a:srgbClr val="000000"/>
                          </a:solidFill>
                          <a:effectLst/>
                          <a:latin typeface="Arial" panose="020B0604020202020204" pitchFamily="34" charset="0"/>
                        </a:rPr>
                        <a:t>Given</a:t>
                      </a:r>
                      <a:r>
                        <a:rPr lang="en-US" sz="900" i="0" dirty="0">
                          <a:solidFill>
                            <a:srgbClr val="000000"/>
                          </a:solidFill>
                          <a:effectLst/>
                          <a:latin typeface="Arial" panose="020B0604020202020204" pitchFamily="34" charset="0"/>
                        </a:rPr>
                        <a:t> I’m in a role of customer</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When</a:t>
                      </a:r>
                      <a:r>
                        <a:rPr lang="en-US" sz="900" i="0" dirty="0">
                          <a:solidFill>
                            <a:srgbClr val="000000"/>
                          </a:solidFill>
                          <a:effectLst/>
                          <a:latin typeface="Arial" panose="020B0604020202020204" pitchFamily="34" charset="0"/>
                        </a:rPr>
                        <a:t> I open the registration page</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Then</a:t>
                      </a:r>
                      <a:r>
                        <a:rPr lang="en-US" sz="900" i="0" dirty="0">
                          <a:solidFill>
                            <a:srgbClr val="000000"/>
                          </a:solidFill>
                          <a:effectLst/>
                          <a:latin typeface="Arial" panose="020B0604020202020204" pitchFamily="34" charset="0"/>
                        </a:rPr>
                        <a:t> the system shows the registration form to create an account</a:t>
                      </a:r>
                      <a:endParaRPr lang="en-US" sz="900" dirty="0">
                        <a:effectLst/>
                      </a:endParaRPr>
                    </a:p>
                  </a:txBody>
                  <a:tcPr marL="22860" marR="22860" marT="15240" marB="15240" anchor="ctr"/>
                </a:tc>
                <a:extLst>
                  <a:ext uri="{0D108BD9-81ED-4DB2-BD59-A6C34878D82A}">
                    <a16:rowId xmlns:a16="http://schemas.microsoft.com/office/drawing/2014/main" val="1477465787"/>
                  </a:ext>
                </a:extLst>
              </a:tr>
              <a:tr h="468805">
                <a:tc rowSpan="2">
                  <a:txBody>
                    <a:bodyPr/>
                    <a:lstStyle/>
                    <a:p>
                      <a:pPr algn="ctr" rtl="0" fontAlgn="ctr"/>
                      <a:r>
                        <a:rPr lang="en-US" sz="900" b="0" dirty="0">
                          <a:effectLst/>
                          <a:latin typeface="Calibri" panose="020F0502020204030204" pitchFamily="34" charset="0"/>
                        </a:rPr>
                        <a:t>ML-30</a:t>
                      </a:r>
                    </a:p>
                  </a:txBody>
                  <a:tcPr marL="22860" marR="22860" marT="15240" marB="15240" anchor="ctr"/>
                </a:tc>
                <a:tc>
                  <a:txBody>
                    <a:bodyPr/>
                    <a:lstStyle/>
                    <a:p>
                      <a:pPr rtl="0" fontAlgn="ctr"/>
                      <a:r>
                        <a:rPr lang="en-US" sz="900" b="1" i="0" dirty="0">
                          <a:solidFill>
                            <a:srgbClr val="000000"/>
                          </a:solidFill>
                          <a:effectLst/>
                          <a:latin typeface="Arial" panose="020B0604020202020204" pitchFamily="34" charset="0"/>
                        </a:rPr>
                        <a:t>As</a:t>
                      </a:r>
                      <a:r>
                        <a:rPr lang="en-US" sz="900" i="0" dirty="0">
                          <a:solidFill>
                            <a:srgbClr val="000000"/>
                          </a:solidFill>
                          <a:effectLst/>
                          <a:latin typeface="Arial" panose="020B0604020202020204" pitchFamily="34" charset="0"/>
                        </a:rPr>
                        <a:t> a customer</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I want</a:t>
                      </a:r>
                      <a:r>
                        <a:rPr lang="en-US" sz="900" i="0" dirty="0">
                          <a:solidFill>
                            <a:srgbClr val="000000"/>
                          </a:solidFill>
                          <a:effectLst/>
                          <a:latin typeface="Arial" panose="020B0604020202020204" pitchFamily="34" charset="0"/>
                        </a:rPr>
                        <a:t> to be able to login to the application</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So that</a:t>
                      </a:r>
                      <a:r>
                        <a:rPr lang="en-US" sz="900" i="0" dirty="0">
                          <a:solidFill>
                            <a:srgbClr val="000000"/>
                          </a:solidFill>
                          <a:effectLst/>
                          <a:latin typeface="Arial" panose="020B0604020202020204" pitchFamily="34" charset="0"/>
                        </a:rPr>
                        <a:t> I can see the Home Page</a:t>
                      </a:r>
                      <a:endParaRPr lang="en-US" sz="900" dirty="0">
                        <a:effectLst/>
                      </a:endParaRPr>
                    </a:p>
                  </a:txBody>
                  <a:tcPr marL="22860" marR="22860" marT="15240" marB="15240" anchor="ctr"/>
                </a:tc>
                <a:extLst>
                  <a:ext uri="{0D108BD9-81ED-4DB2-BD59-A6C34878D82A}">
                    <a16:rowId xmlns:a16="http://schemas.microsoft.com/office/drawing/2014/main" val="104301475"/>
                  </a:ext>
                </a:extLst>
              </a:tr>
              <a:tr h="713948">
                <a:tc vMerge="1">
                  <a:txBody>
                    <a:bodyPr/>
                    <a:lstStyle/>
                    <a:p>
                      <a:endParaRPr lang="en-US"/>
                    </a:p>
                  </a:txBody>
                  <a:tcPr/>
                </a:tc>
                <a:tc>
                  <a:txBody>
                    <a:bodyPr/>
                    <a:lstStyle/>
                    <a:p>
                      <a:pPr rtl="0" fontAlgn="ctr"/>
                      <a:r>
                        <a:rPr lang="en-US" sz="900" b="1" dirty="0">
                          <a:effectLst/>
                          <a:latin typeface="Arial" panose="020B0604020202020204" pitchFamily="34" charset="0"/>
                          <a:cs typeface="Arial" panose="020B0604020202020204" pitchFamily="34" charset="0"/>
                        </a:rPr>
                        <a:t>Scenario</a:t>
                      </a:r>
                      <a:r>
                        <a:rPr lang="en-US" sz="900" dirty="0">
                          <a:effectLst/>
                          <a:latin typeface="Arial" panose="020B0604020202020204" pitchFamily="34" charset="0"/>
                          <a:cs typeface="Arial" panose="020B0604020202020204" pitchFamily="34" charset="0"/>
                        </a:rPr>
                        <a:t>: Customer wants to login to the application</a:t>
                      </a:r>
                    </a:p>
                    <a:p>
                      <a:pPr rtl="0" fontAlgn="ctr"/>
                      <a:r>
                        <a:rPr lang="en-US" sz="900" dirty="0">
                          <a:effectLst/>
                          <a:latin typeface="Arial" panose="020B0604020202020204" pitchFamily="34" charset="0"/>
                          <a:cs typeface="Arial" panose="020B0604020202020204" pitchFamily="34" charset="0"/>
                        </a:rPr>
                        <a:t>“</a:t>
                      </a:r>
                      <a:r>
                        <a:rPr lang="en-US" sz="900" b="1" dirty="0">
                          <a:effectLst/>
                          <a:latin typeface="Arial" panose="020B0604020202020204" pitchFamily="34" charset="0"/>
                          <a:cs typeface="Arial" panose="020B0604020202020204" pitchFamily="34" charset="0"/>
                        </a:rPr>
                        <a:t>Given</a:t>
                      </a:r>
                      <a:r>
                        <a:rPr lang="en-US" sz="900" dirty="0">
                          <a:effectLst/>
                          <a:latin typeface="Arial" panose="020B0604020202020204" pitchFamily="34" charset="0"/>
                          <a:cs typeface="Arial" panose="020B0604020202020204" pitchFamily="34" charset="0"/>
                        </a:rPr>
                        <a:t> I’m in the role of customer</a:t>
                      </a:r>
                    </a:p>
                    <a:p>
                      <a:pPr rtl="0" fontAlgn="ctr"/>
                      <a:r>
                        <a:rPr lang="en-US" sz="900" b="1" dirty="0">
                          <a:effectLst/>
                          <a:latin typeface="Arial" panose="020B0604020202020204" pitchFamily="34" charset="0"/>
                          <a:cs typeface="Arial" panose="020B0604020202020204" pitchFamily="34" charset="0"/>
                        </a:rPr>
                        <a:t>When</a:t>
                      </a:r>
                      <a:r>
                        <a:rPr lang="en-US" sz="900" dirty="0">
                          <a:effectLst/>
                          <a:latin typeface="Arial" panose="020B0604020202020204" pitchFamily="34" charset="0"/>
                          <a:cs typeface="Arial" panose="020B0604020202020204" pitchFamily="34" charset="0"/>
                        </a:rPr>
                        <a:t> I open the login page</a:t>
                      </a:r>
                    </a:p>
                    <a:p>
                      <a:pPr rtl="0" fontAlgn="ctr"/>
                      <a:r>
                        <a:rPr lang="en-US" sz="900" b="1" dirty="0">
                          <a:effectLst/>
                          <a:latin typeface="Arial" panose="020B0604020202020204" pitchFamily="34" charset="0"/>
                          <a:cs typeface="Arial" panose="020B0604020202020204" pitchFamily="34" charset="0"/>
                        </a:rPr>
                        <a:t>Then</a:t>
                      </a:r>
                      <a:r>
                        <a:rPr lang="en-US" sz="900" dirty="0">
                          <a:effectLst/>
                          <a:latin typeface="Arial" panose="020B0604020202020204" pitchFamily="34" charset="0"/>
                          <a:cs typeface="Arial" panose="020B0604020202020204" pitchFamily="34" charset="0"/>
                        </a:rPr>
                        <a:t> the system shows me to enter username and password</a:t>
                      </a:r>
                    </a:p>
                    <a:p>
                      <a:pPr rtl="0" fontAlgn="ctr"/>
                      <a:r>
                        <a:rPr lang="en-US" sz="900" dirty="0">
                          <a:effectLst/>
                          <a:latin typeface="Arial" panose="020B0604020202020204" pitchFamily="34" charset="0"/>
                          <a:cs typeface="Arial" panose="020B0604020202020204" pitchFamily="34" charset="0"/>
                        </a:rPr>
                        <a:t>And the system shows Login button to sign-in to the application</a:t>
                      </a:r>
                    </a:p>
                  </a:txBody>
                  <a:tcPr marL="22860" marR="22860" marT="15240" marB="15240"/>
                </a:tc>
                <a:extLst>
                  <a:ext uri="{0D108BD9-81ED-4DB2-BD59-A6C34878D82A}">
                    <a16:rowId xmlns:a16="http://schemas.microsoft.com/office/drawing/2014/main" val="1987146256"/>
                  </a:ext>
                </a:extLst>
              </a:tr>
              <a:tr h="468805">
                <a:tc rowSpan="2">
                  <a:txBody>
                    <a:bodyPr/>
                    <a:lstStyle/>
                    <a:p>
                      <a:pPr algn="ctr" rtl="0" fontAlgn="ctr"/>
                      <a:r>
                        <a:rPr lang="en-US" sz="900" b="0" dirty="0">
                          <a:effectLst/>
                          <a:latin typeface="Calibri" panose="020F0502020204030204" pitchFamily="34" charset="0"/>
                        </a:rPr>
                        <a:t>ML-34</a:t>
                      </a:r>
                    </a:p>
                  </a:txBody>
                  <a:tcPr marL="22860" marR="22860" marT="15240" marB="15240" anchor="ctr"/>
                </a:tc>
                <a:tc>
                  <a:txBody>
                    <a:bodyPr/>
                    <a:lstStyle/>
                    <a:p>
                      <a:pPr rtl="0" fontAlgn="ctr"/>
                      <a:r>
                        <a:rPr lang="en-US" sz="900" b="1" i="0" dirty="0">
                          <a:solidFill>
                            <a:srgbClr val="000000"/>
                          </a:solidFill>
                          <a:effectLst/>
                          <a:latin typeface="Arial" panose="020B0604020202020204" pitchFamily="34" charset="0"/>
                        </a:rPr>
                        <a:t>As</a:t>
                      </a:r>
                      <a:r>
                        <a:rPr lang="en-US" sz="900" i="0" dirty="0">
                          <a:solidFill>
                            <a:srgbClr val="000000"/>
                          </a:solidFill>
                          <a:effectLst/>
                          <a:latin typeface="Arial" panose="020B0604020202020204" pitchFamily="34" charset="0"/>
                        </a:rPr>
                        <a:t> a signed-in customer</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I want</a:t>
                      </a:r>
                      <a:r>
                        <a:rPr lang="en-US" sz="900" i="0" dirty="0">
                          <a:solidFill>
                            <a:srgbClr val="000000"/>
                          </a:solidFill>
                          <a:effectLst/>
                          <a:latin typeface="Arial" panose="020B0604020202020204" pitchFamily="34" charset="0"/>
                        </a:rPr>
                        <a:t> to be able to Open the camera from the application</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So that</a:t>
                      </a:r>
                      <a:r>
                        <a:rPr lang="en-US" sz="900" i="0" dirty="0">
                          <a:solidFill>
                            <a:srgbClr val="000000"/>
                          </a:solidFill>
                          <a:effectLst/>
                          <a:latin typeface="Arial" panose="020B0604020202020204" pitchFamily="34" charset="0"/>
                        </a:rPr>
                        <a:t> I can take the picture of the vegetables</a:t>
                      </a:r>
                      <a:endParaRPr lang="en-US" sz="900" dirty="0">
                        <a:effectLst/>
                      </a:endParaRPr>
                    </a:p>
                  </a:txBody>
                  <a:tcPr marL="22860" marR="22860" marT="15240" marB="15240" anchor="ctr"/>
                </a:tc>
                <a:extLst>
                  <a:ext uri="{0D108BD9-81ED-4DB2-BD59-A6C34878D82A}">
                    <a16:rowId xmlns:a16="http://schemas.microsoft.com/office/drawing/2014/main" val="1447874992"/>
                  </a:ext>
                </a:extLst>
              </a:tr>
              <a:tr h="615306">
                <a:tc vMerge="1">
                  <a:txBody>
                    <a:bodyPr/>
                    <a:lstStyle/>
                    <a:p>
                      <a:endParaRPr lang="en-US"/>
                    </a:p>
                  </a:txBody>
                  <a:tcPr/>
                </a:tc>
                <a:tc>
                  <a:txBody>
                    <a:bodyPr/>
                    <a:lstStyle/>
                    <a:p>
                      <a:pPr rtl="0" fontAlgn="ctr"/>
                      <a:r>
                        <a:rPr lang="en-US" sz="900" b="1" i="0" dirty="0">
                          <a:solidFill>
                            <a:srgbClr val="000000"/>
                          </a:solidFill>
                          <a:effectLst/>
                          <a:latin typeface="Arial" panose="020B0604020202020204" pitchFamily="34" charset="0"/>
                        </a:rPr>
                        <a:t>Scenario</a:t>
                      </a:r>
                      <a:r>
                        <a:rPr lang="en-US" sz="900" i="0" dirty="0">
                          <a:solidFill>
                            <a:srgbClr val="000000"/>
                          </a:solidFill>
                          <a:effectLst/>
                          <a:latin typeface="Arial" panose="020B0604020202020204" pitchFamily="34" charset="0"/>
                        </a:rPr>
                        <a:t>: Customer wants to take the picture of the vegetables to get the recipe suggestions</a:t>
                      </a:r>
                      <a:br>
                        <a:rPr lang="en-US" sz="900" i="0" dirty="0">
                          <a:solidFill>
                            <a:srgbClr val="000000"/>
                          </a:solidFill>
                          <a:effectLst/>
                          <a:latin typeface="Arial" panose="020B0604020202020204" pitchFamily="34" charset="0"/>
                        </a:rPr>
                      </a:br>
                      <a:r>
                        <a:rPr lang="en-US" sz="900" i="0" dirty="0">
                          <a:solidFill>
                            <a:srgbClr val="000000"/>
                          </a:solidFill>
                          <a:effectLst/>
                          <a:latin typeface="Arial" panose="020B0604020202020204" pitchFamily="34" charset="0"/>
                        </a:rPr>
                        <a:t>“</a:t>
                      </a:r>
                      <a:r>
                        <a:rPr lang="en-US" sz="900" b="1" i="0" dirty="0">
                          <a:solidFill>
                            <a:srgbClr val="000000"/>
                          </a:solidFill>
                          <a:effectLst/>
                          <a:latin typeface="Arial" panose="020B0604020202020204" pitchFamily="34" charset="0"/>
                        </a:rPr>
                        <a:t>Given</a:t>
                      </a:r>
                      <a:r>
                        <a:rPr lang="en-US" sz="900" i="0" dirty="0">
                          <a:solidFill>
                            <a:srgbClr val="000000"/>
                          </a:solidFill>
                          <a:effectLst/>
                          <a:latin typeface="Arial" panose="020B0604020202020204" pitchFamily="34" charset="0"/>
                        </a:rPr>
                        <a:t> I’m in the role of signed-in customer</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When</a:t>
                      </a:r>
                      <a:r>
                        <a:rPr lang="en-US" sz="900" i="0" dirty="0">
                          <a:solidFill>
                            <a:srgbClr val="000000"/>
                          </a:solidFill>
                          <a:effectLst/>
                          <a:latin typeface="Arial" panose="020B0604020202020204" pitchFamily="34" charset="0"/>
                        </a:rPr>
                        <a:t> I open the camera module</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Then</a:t>
                      </a:r>
                      <a:r>
                        <a:rPr lang="en-US" sz="900" i="0" dirty="0">
                          <a:solidFill>
                            <a:srgbClr val="000000"/>
                          </a:solidFill>
                          <a:effectLst/>
                          <a:latin typeface="Arial" panose="020B0604020202020204" pitchFamily="34" charset="0"/>
                        </a:rPr>
                        <a:t> the system will open the camera to take the picture</a:t>
                      </a:r>
                      <a:endParaRPr lang="en-US" sz="900" dirty="0">
                        <a:effectLst/>
                      </a:endParaRPr>
                    </a:p>
                  </a:txBody>
                  <a:tcPr marL="22860" marR="22860" marT="15240" marB="15240" anchor="ctr"/>
                </a:tc>
                <a:extLst>
                  <a:ext uri="{0D108BD9-81ED-4DB2-BD59-A6C34878D82A}">
                    <a16:rowId xmlns:a16="http://schemas.microsoft.com/office/drawing/2014/main" val="681076125"/>
                  </a:ext>
                </a:extLst>
              </a:tr>
              <a:tr h="468805">
                <a:tc rowSpan="2">
                  <a:txBody>
                    <a:bodyPr/>
                    <a:lstStyle/>
                    <a:p>
                      <a:pPr algn="ctr" rtl="0" fontAlgn="ctr"/>
                      <a:r>
                        <a:rPr lang="en-US" sz="900" b="0" dirty="0">
                          <a:effectLst/>
                          <a:latin typeface="Calibri" panose="020F0502020204030204" pitchFamily="34" charset="0"/>
                        </a:rPr>
                        <a:t>ML-12</a:t>
                      </a:r>
                    </a:p>
                  </a:txBody>
                  <a:tcPr marL="22860" marR="22860" marT="15240" marB="15240" anchor="ctr"/>
                </a:tc>
                <a:tc>
                  <a:txBody>
                    <a:bodyPr/>
                    <a:lstStyle/>
                    <a:p>
                      <a:pPr rtl="0" fontAlgn="ctr"/>
                      <a:r>
                        <a:rPr lang="en-US" sz="900" b="1" i="0" dirty="0">
                          <a:solidFill>
                            <a:srgbClr val="000000"/>
                          </a:solidFill>
                          <a:effectLst/>
                          <a:latin typeface="Arial" panose="020B0604020202020204" pitchFamily="34" charset="0"/>
                        </a:rPr>
                        <a:t>As</a:t>
                      </a:r>
                      <a:r>
                        <a:rPr lang="en-US" sz="900" i="0" dirty="0">
                          <a:solidFill>
                            <a:srgbClr val="000000"/>
                          </a:solidFill>
                          <a:effectLst/>
                          <a:latin typeface="Arial" panose="020B0604020202020204" pitchFamily="34" charset="0"/>
                        </a:rPr>
                        <a:t> a signed-in customer</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I want</a:t>
                      </a:r>
                      <a:r>
                        <a:rPr lang="en-US" sz="900" i="0" dirty="0">
                          <a:solidFill>
                            <a:srgbClr val="000000"/>
                          </a:solidFill>
                          <a:effectLst/>
                          <a:latin typeface="Arial" panose="020B0604020202020204" pitchFamily="34" charset="0"/>
                        </a:rPr>
                        <a:t> to open the profile screen </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So that</a:t>
                      </a:r>
                      <a:r>
                        <a:rPr lang="en-US" sz="900" i="0" dirty="0">
                          <a:solidFill>
                            <a:srgbClr val="000000"/>
                          </a:solidFill>
                          <a:effectLst/>
                          <a:latin typeface="Arial" panose="020B0604020202020204" pitchFamily="34" charset="0"/>
                        </a:rPr>
                        <a:t> I can find all the details of the login customer and update the profile details</a:t>
                      </a:r>
                      <a:endParaRPr lang="en-US" sz="900" dirty="0">
                        <a:effectLst/>
                      </a:endParaRPr>
                    </a:p>
                  </a:txBody>
                  <a:tcPr marL="22860" marR="22860" marT="15240" marB="15240" anchor="ctr"/>
                </a:tc>
                <a:extLst>
                  <a:ext uri="{0D108BD9-81ED-4DB2-BD59-A6C34878D82A}">
                    <a16:rowId xmlns:a16="http://schemas.microsoft.com/office/drawing/2014/main" val="3463327698"/>
                  </a:ext>
                </a:extLst>
              </a:tr>
              <a:tr h="640080">
                <a:tc vMerge="1">
                  <a:txBody>
                    <a:bodyPr/>
                    <a:lstStyle/>
                    <a:p>
                      <a:endParaRPr lang="en-US"/>
                    </a:p>
                  </a:txBody>
                  <a:tcPr/>
                </a:tc>
                <a:tc>
                  <a:txBody>
                    <a:bodyPr/>
                    <a:lstStyle/>
                    <a:p>
                      <a:pPr rtl="0" fontAlgn="ctr"/>
                      <a:r>
                        <a:rPr lang="en-US" sz="900" b="1" i="0" dirty="0">
                          <a:solidFill>
                            <a:srgbClr val="000000"/>
                          </a:solidFill>
                          <a:effectLst/>
                          <a:latin typeface="Arial" panose="020B0604020202020204" pitchFamily="34" charset="0"/>
                        </a:rPr>
                        <a:t>Scenario</a:t>
                      </a:r>
                      <a:r>
                        <a:rPr lang="en-US" sz="900" i="0" dirty="0">
                          <a:solidFill>
                            <a:srgbClr val="000000"/>
                          </a:solidFill>
                          <a:effectLst/>
                          <a:latin typeface="Arial" panose="020B0604020202020204" pitchFamily="34" charset="0"/>
                        </a:rPr>
                        <a:t>: Signed-in customer wants to see their profile details</a:t>
                      </a:r>
                      <a:br>
                        <a:rPr lang="en-US" sz="900" i="0" dirty="0">
                          <a:solidFill>
                            <a:srgbClr val="000000"/>
                          </a:solidFill>
                          <a:effectLst/>
                          <a:latin typeface="Arial" panose="020B0604020202020204" pitchFamily="34" charset="0"/>
                        </a:rPr>
                      </a:br>
                      <a:r>
                        <a:rPr lang="en-US" sz="900" i="0" dirty="0">
                          <a:solidFill>
                            <a:srgbClr val="000000"/>
                          </a:solidFill>
                          <a:effectLst/>
                          <a:latin typeface="Arial" panose="020B0604020202020204" pitchFamily="34" charset="0"/>
                        </a:rPr>
                        <a:t>“</a:t>
                      </a:r>
                      <a:r>
                        <a:rPr lang="en-US" sz="900" b="1" i="0" dirty="0">
                          <a:solidFill>
                            <a:srgbClr val="000000"/>
                          </a:solidFill>
                          <a:effectLst/>
                          <a:latin typeface="Arial" panose="020B0604020202020204" pitchFamily="34" charset="0"/>
                        </a:rPr>
                        <a:t>Given</a:t>
                      </a:r>
                      <a:r>
                        <a:rPr lang="en-US" sz="900" i="0" dirty="0">
                          <a:solidFill>
                            <a:srgbClr val="000000"/>
                          </a:solidFill>
                          <a:effectLst/>
                          <a:latin typeface="Arial" panose="020B0604020202020204" pitchFamily="34" charset="0"/>
                        </a:rPr>
                        <a:t> I’m in the role of signed-in customer</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When</a:t>
                      </a:r>
                      <a:r>
                        <a:rPr lang="en-US" sz="900" i="0" dirty="0">
                          <a:solidFill>
                            <a:srgbClr val="000000"/>
                          </a:solidFill>
                          <a:effectLst/>
                          <a:latin typeface="Arial" panose="020B0604020202020204" pitchFamily="34" charset="0"/>
                        </a:rPr>
                        <a:t> I open the Profile module from the application</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Then</a:t>
                      </a:r>
                      <a:r>
                        <a:rPr lang="en-US" sz="900" i="0" dirty="0">
                          <a:solidFill>
                            <a:srgbClr val="000000"/>
                          </a:solidFill>
                          <a:effectLst/>
                          <a:latin typeface="Arial" panose="020B0604020202020204" pitchFamily="34" charset="0"/>
                        </a:rPr>
                        <a:t> the system shows the details of the signed-in customer.</a:t>
                      </a:r>
                      <a:endParaRPr lang="en-US" sz="900" dirty="0">
                        <a:effectLst/>
                      </a:endParaRPr>
                    </a:p>
                  </a:txBody>
                  <a:tcPr marL="22860" marR="22860" marT="15240" marB="15240"/>
                </a:tc>
                <a:extLst>
                  <a:ext uri="{0D108BD9-81ED-4DB2-BD59-A6C34878D82A}">
                    <a16:rowId xmlns:a16="http://schemas.microsoft.com/office/drawing/2014/main" val="3845774950"/>
                  </a:ext>
                </a:extLst>
              </a:tr>
            </a:tbl>
          </a:graphicData>
        </a:graphic>
      </p:graphicFrame>
      <p:graphicFrame>
        <p:nvGraphicFramePr>
          <p:cNvPr id="9" name="Table 8">
            <a:extLst>
              <a:ext uri="{FF2B5EF4-FFF2-40B4-BE49-F238E27FC236}">
                <a16:creationId xmlns:a16="http://schemas.microsoft.com/office/drawing/2014/main" id="{7AA202A9-F38C-4E4B-2CED-865761337D6D}"/>
              </a:ext>
            </a:extLst>
          </p:cNvPr>
          <p:cNvGraphicFramePr>
            <a:graphicFrameLocks noGrp="1"/>
          </p:cNvGraphicFramePr>
          <p:nvPr>
            <p:extLst>
              <p:ext uri="{D42A27DB-BD31-4B8C-83A1-F6EECF244321}">
                <p14:modId xmlns:p14="http://schemas.microsoft.com/office/powerpoint/2010/main" val="1950245154"/>
              </p:ext>
            </p:extLst>
          </p:nvPr>
        </p:nvGraphicFramePr>
        <p:xfrm>
          <a:off x="1638199" y="5795512"/>
          <a:ext cx="8961120" cy="1021080"/>
        </p:xfrm>
        <a:graphic>
          <a:graphicData uri="http://schemas.openxmlformats.org/drawingml/2006/table">
            <a:tbl>
              <a:tblPr>
                <a:tableStyleId>{5C22544A-7EE6-4342-B048-85BDC9FD1C3A}</a:tableStyleId>
              </a:tblPr>
              <a:tblGrid>
                <a:gridCol w="1554426">
                  <a:extLst>
                    <a:ext uri="{9D8B030D-6E8A-4147-A177-3AD203B41FA5}">
                      <a16:colId xmlns:a16="http://schemas.microsoft.com/office/drawing/2014/main" val="3528779442"/>
                    </a:ext>
                  </a:extLst>
                </a:gridCol>
                <a:gridCol w="7406694">
                  <a:extLst>
                    <a:ext uri="{9D8B030D-6E8A-4147-A177-3AD203B41FA5}">
                      <a16:colId xmlns:a16="http://schemas.microsoft.com/office/drawing/2014/main" val="934765807"/>
                    </a:ext>
                  </a:extLst>
                </a:gridCol>
              </a:tblGrid>
              <a:tr h="372602">
                <a:tc rowSpan="2">
                  <a:txBody>
                    <a:bodyPr/>
                    <a:lstStyle/>
                    <a:p>
                      <a:pPr algn="ctr" rtl="0" fontAlgn="ctr"/>
                      <a:r>
                        <a:rPr lang="en-US" sz="900" b="0" dirty="0">
                          <a:effectLst/>
                          <a:latin typeface="Calibri" panose="020F0502020204030204" pitchFamily="34" charset="0"/>
                        </a:rPr>
                        <a:t>ML-33</a:t>
                      </a:r>
                    </a:p>
                  </a:txBody>
                  <a:tcPr marL="22860" marR="22860" marT="15240" marB="15240" anchor="ctr"/>
                </a:tc>
                <a:tc>
                  <a:txBody>
                    <a:bodyPr/>
                    <a:lstStyle/>
                    <a:p>
                      <a:pPr rtl="0" fontAlgn="ctr"/>
                      <a:r>
                        <a:rPr lang="en-US" sz="900" b="1" i="0" dirty="0">
                          <a:solidFill>
                            <a:srgbClr val="000000"/>
                          </a:solidFill>
                          <a:effectLst/>
                          <a:latin typeface="Arial" panose="020B0604020202020204" pitchFamily="34" charset="0"/>
                        </a:rPr>
                        <a:t>As</a:t>
                      </a:r>
                      <a:r>
                        <a:rPr lang="en-US" sz="900" i="0" dirty="0">
                          <a:solidFill>
                            <a:srgbClr val="000000"/>
                          </a:solidFill>
                          <a:effectLst/>
                          <a:latin typeface="Arial" panose="020B0604020202020204" pitchFamily="34" charset="0"/>
                        </a:rPr>
                        <a:t> a signed-in customer</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I want</a:t>
                      </a:r>
                      <a:r>
                        <a:rPr lang="en-US" sz="900" i="0" dirty="0">
                          <a:solidFill>
                            <a:srgbClr val="000000"/>
                          </a:solidFill>
                          <a:effectLst/>
                          <a:latin typeface="Arial" panose="020B0604020202020204" pitchFamily="34" charset="0"/>
                        </a:rPr>
                        <a:t> to be able to open the History</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So that</a:t>
                      </a:r>
                      <a:r>
                        <a:rPr lang="en-US" sz="900" i="0" dirty="0">
                          <a:solidFill>
                            <a:srgbClr val="000000"/>
                          </a:solidFill>
                          <a:effectLst/>
                          <a:latin typeface="Arial" panose="020B0604020202020204" pitchFamily="34" charset="0"/>
                        </a:rPr>
                        <a:t> I can view my History</a:t>
                      </a:r>
                      <a:endParaRPr lang="en-US" sz="900" dirty="0">
                        <a:effectLst/>
                      </a:endParaRPr>
                    </a:p>
                  </a:txBody>
                  <a:tcPr marL="22860" marR="22860" marT="15240" marB="15240" anchor="ctr"/>
                </a:tc>
                <a:extLst>
                  <a:ext uri="{0D108BD9-81ED-4DB2-BD59-A6C34878D82A}">
                    <a16:rowId xmlns:a16="http://schemas.microsoft.com/office/drawing/2014/main" val="1907304701"/>
                  </a:ext>
                </a:extLst>
              </a:tr>
              <a:tr h="508731">
                <a:tc vMerge="1">
                  <a:txBody>
                    <a:bodyPr/>
                    <a:lstStyle/>
                    <a:p>
                      <a:endParaRPr lang="en-US"/>
                    </a:p>
                  </a:txBody>
                  <a:tcPr/>
                </a:tc>
                <a:tc>
                  <a:txBody>
                    <a:bodyPr/>
                    <a:lstStyle/>
                    <a:p>
                      <a:pPr rtl="0" fontAlgn="ctr"/>
                      <a:r>
                        <a:rPr lang="en-US" sz="900" b="1" i="0" dirty="0">
                          <a:solidFill>
                            <a:srgbClr val="000000"/>
                          </a:solidFill>
                          <a:effectLst/>
                          <a:latin typeface="Arial" panose="020B0604020202020204" pitchFamily="34" charset="0"/>
                        </a:rPr>
                        <a:t>Scenario</a:t>
                      </a:r>
                      <a:r>
                        <a:rPr lang="en-US" sz="900" i="0" dirty="0">
                          <a:solidFill>
                            <a:srgbClr val="000000"/>
                          </a:solidFill>
                          <a:effectLst/>
                          <a:latin typeface="Arial" panose="020B0604020202020204" pitchFamily="34" charset="0"/>
                        </a:rPr>
                        <a:t>: Signed-in customer wants to see their suggested recipe history</a:t>
                      </a:r>
                      <a:br>
                        <a:rPr lang="en-US" sz="900" i="0" dirty="0">
                          <a:solidFill>
                            <a:srgbClr val="000000"/>
                          </a:solidFill>
                          <a:effectLst/>
                          <a:latin typeface="Arial" panose="020B0604020202020204" pitchFamily="34" charset="0"/>
                        </a:rPr>
                      </a:br>
                      <a:r>
                        <a:rPr lang="en-US" sz="900" i="0" dirty="0">
                          <a:solidFill>
                            <a:srgbClr val="000000"/>
                          </a:solidFill>
                          <a:effectLst/>
                          <a:latin typeface="Arial" panose="020B0604020202020204" pitchFamily="34" charset="0"/>
                        </a:rPr>
                        <a:t>“</a:t>
                      </a:r>
                      <a:r>
                        <a:rPr lang="en-US" sz="900" b="1" i="0" dirty="0">
                          <a:solidFill>
                            <a:srgbClr val="000000"/>
                          </a:solidFill>
                          <a:effectLst/>
                          <a:latin typeface="Arial" panose="020B0604020202020204" pitchFamily="34" charset="0"/>
                        </a:rPr>
                        <a:t>Given</a:t>
                      </a:r>
                      <a:r>
                        <a:rPr lang="en-US" sz="900" i="0" dirty="0">
                          <a:solidFill>
                            <a:srgbClr val="000000"/>
                          </a:solidFill>
                          <a:effectLst/>
                          <a:latin typeface="Arial" panose="020B0604020202020204" pitchFamily="34" charset="0"/>
                        </a:rPr>
                        <a:t> I’m in the role of signed-in customer</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When</a:t>
                      </a:r>
                      <a:r>
                        <a:rPr lang="en-US" sz="900" i="0" dirty="0">
                          <a:solidFill>
                            <a:srgbClr val="000000"/>
                          </a:solidFill>
                          <a:effectLst/>
                          <a:latin typeface="Arial" panose="020B0604020202020204" pitchFamily="34" charset="0"/>
                        </a:rPr>
                        <a:t> I open the History module to view the history</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Then</a:t>
                      </a:r>
                      <a:r>
                        <a:rPr lang="en-US" sz="900" i="0" dirty="0">
                          <a:solidFill>
                            <a:srgbClr val="000000"/>
                          </a:solidFill>
                          <a:effectLst/>
                          <a:latin typeface="Arial" panose="020B0604020202020204" pitchFamily="34" charset="0"/>
                        </a:rPr>
                        <a:t> the system shows the whole history of my previous searches.</a:t>
                      </a:r>
                      <a:endParaRPr lang="en-US" sz="900" dirty="0">
                        <a:effectLst/>
                      </a:endParaRPr>
                    </a:p>
                  </a:txBody>
                  <a:tcPr marL="22860" marR="22860" marT="15240" marB="15240"/>
                </a:tc>
                <a:extLst>
                  <a:ext uri="{0D108BD9-81ED-4DB2-BD59-A6C34878D82A}">
                    <a16:rowId xmlns:a16="http://schemas.microsoft.com/office/drawing/2014/main" val="2912317586"/>
                  </a:ext>
                </a:extLst>
              </a:tr>
            </a:tbl>
          </a:graphicData>
        </a:graphic>
      </p:graphicFrame>
    </p:spTree>
    <p:extLst>
      <p:ext uri="{BB962C8B-B14F-4D97-AF65-F5344CB8AC3E}">
        <p14:creationId xmlns:p14="http://schemas.microsoft.com/office/powerpoint/2010/main" val="2648825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E33019-EAC5-1F4B-4DD0-D181A79C9F12}"/>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800" dirty="0">
                <a:solidFill>
                  <a:srgbClr val="FFFFFF"/>
                </a:solidFill>
              </a:rPr>
              <a:t>Sprint 3 Backlog</a:t>
            </a:r>
          </a:p>
        </p:txBody>
      </p:sp>
      <p:sp useBgFill="1">
        <p:nvSpPr>
          <p:cNvPr id="24"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acklog">
            <a:extLst>
              <a:ext uri="{FF2B5EF4-FFF2-40B4-BE49-F238E27FC236}">
                <a16:creationId xmlns:a16="http://schemas.microsoft.com/office/drawing/2014/main" id="{7741AE75-CCED-7352-B669-902CA97733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59354" y="1097060"/>
            <a:ext cx="4334162" cy="4334162"/>
          </a:xfrm>
          <a:prstGeom prst="rect">
            <a:avLst/>
          </a:prstGeom>
        </p:spPr>
      </p:pic>
      <p:grpSp>
        <p:nvGrpSpPr>
          <p:cNvPr id="26" name="Group 25">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7" name="Straight Connector 26">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9679073"/>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79941-960A-A5D8-A10A-A98976F0B7E6}"/>
              </a:ext>
            </a:extLst>
          </p:cNvPr>
          <p:cNvSpPr>
            <a:spLocks noGrp="1"/>
          </p:cNvSpPr>
          <p:nvPr>
            <p:ph type="title"/>
          </p:nvPr>
        </p:nvSpPr>
        <p:spPr>
          <a:xfrm>
            <a:off x="865026" y="268302"/>
            <a:ext cx="10458899" cy="818626"/>
          </a:xfrm>
        </p:spPr>
        <p:txBody>
          <a:bodyPr>
            <a:normAutofit/>
          </a:bodyPr>
          <a:lstStyle/>
          <a:p>
            <a:pPr algn="ctr"/>
            <a:r>
              <a:rPr lang="en-US" dirty="0"/>
              <a:t>Test Cases</a:t>
            </a:r>
          </a:p>
        </p:txBody>
      </p:sp>
      <p:graphicFrame>
        <p:nvGraphicFramePr>
          <p:cNvPr id="6" name="Content Placeholder 5">
            <a:extLst>
              <a:ext uri="{FF2B5EF4-FFF2-40B4-BE49-F238E27FC236}">
                <a16:creationId xmlns:a16="http://schemas.microsoft.com/office/drawing/2014/main" id="{C99694CC-0A28-38A0-2246-640BA32F82B5}"/>
              </a:ext>
            </a:extLst>
          </p:cNvPr>
          <p:cNvGraphicFramePr>
            <a:graphicFrameLocks noGrp="1"/>
          </p:cNvGraphicFramePr>
          <p:nvPr>
            <p:ph idx="1"/>
            <p:extLst>
              <p:ext uri="{D42A27DB-BD31-4B8C-83A1-F6EECF244321}">
                <p14:modId xmlns:p14="http://schemas.microsoft.com/office/powerpoint/2010/main" val="455392762"/>
              </p:ext>
            </p:extLst>
          </p:nvPr>
        </p:nvGraphicFramePr>
        <p:xfrm>
          <a:off x="612476" y="2277374"/>
          <a:ext cx="11116122" cy="3122973"/>
        </p:xfrm>
        <a:graphic>
          <a:graphicData uri="http://schemas.openxmlformats.org/drawingml/2006/table">
            <a:tbl>
              <a:tblPr firstRow="1" bandRow="1">
                <a:tableStyleId>{5C22544A-7EE6-4342-B048-85BDC9FD1C3A}</a:tableStyleId>
              </a:tblPr>
              <a:tblGrid>
                <a:gridCol w="424483">
                  <a:extLst>
                    <a:ext uri="{9D8B030D-6E8A-4147-A177-3AD203B41FA5}">
                      <a16:colId xmlns:a16="http://schemas.microsoft.com/office/drawing/2014/main" val="2168466135"/>
                    </a:ext>
                  </a:extLst>
                </a:gridCol>
                <a:gridCol w="733908">
                  <a:extLst>
                    <a:ext uri="{9D8B030D-6E8A-4147-A177-3AD203B41FA5}">
                      <a16:colId xmlns:a16="http://schemas.microsoft.com/office/drawing/2014/main" val="862048159"/>
                    </a:ext>
                  </a:extLst>
                </a:gridCol>
                <a:gridCol w="2539116">
                  <a:extLst>
                    <a:ext uri="{9D8B030D-6E8A-4147-A177-3AD203B41FA5}">
                      <a16:colId xmlns:a16="http://schemas.microsoft.com/office/drawing/2014/main" val="374865947"/>
                    </a:ext>
                  </a:extLst>
                </a:gridCol>
                <a:gridCol w="3123454">
                  <a:extLst>
                    <a:ext uri="{9D8B030D-6E8A-4147-A177-3AD203B41FA5}">
                      <a16:colId xmlns:a16="http://schemas.microsoft.com/office/drawing/2014/main" val="2884263789"/>
                    </a:ext>
                  </a:extLst>
                </a:gridCol>
                <a:gridCol w="1582715">
                  <a:extLst>
                    <a:ext uri="{9D8B030D-6E8A-4147-A177-3AD203B41FA5}">
                      <a16:colId xmlns:a16="http://schemas.microsoft.com/office/drawing/2014/main" val="2913392335"/>
                    </a:ext>
                  </a:extLst>
                </a:gridCol>
                <a:gridCol w="2712446">
                  <a:extLst>
                    <a:ext uri="{9D8B030D-6E8A-4147-A177-3AD203B41FA5}">
                      <a16:colId xmlns:a16="http://schemas.microsoft.com/office/drawing/2014/main" val="926733267"/>
                    </a:ext>
                  </a:extLst>
                </a:gridCol>
              </a:tblGrid>
              <a:tr h="187019">
                <a:tc>
                  <a:txBody>
                    <a:bodyPr/>
                    <a:lstStyle/>
                    <a:p>
                      <a:pPr algn="ctr" rtl="0" fontAlgn="ctr"/>
                      <a:r>
                        <a:rPr lang="en-US" sz="700" b="1" dirty="0">
                          <a:solidFill>
                            <a:schemeClr val="tx1"/>
                          </a:solidFill>
                          <a:effectLst/>
                        </a:rPr>
                        <a:t>User Story ID</a:t>
                      </a:r>
                    </a:p>
                  </a:txBody>
                  <a:tcPr marL="3080" marR="3080" marT="1866" marB="1866" anchor="ctr">
                    <a:solidFill>
                      <a:schemeClr val="accent1">
                        <a:lumMod val="75000"/>
                      </a:schemeClr>
                    </a:solidFill>
                  </a:tcPr>
                </a:tc>
                <a:tc>
                  <a:txBody>
                    <a:bodyPr/>
                    <a:lstStyle/>
                    <a:p>
                      <a:pPr algn="ctr" rtl="0" fontAlgn="ctr"/>
                      <a:r>
                        <a:rPr lang="en-US" sz="700" b="1" dirty="0">
                          <a:solidFill>
                            <a:schemeClr val="tx1"/>
                          </a:solidFill>
                          <a:effectLst/>
                        </a:rPr>
                        <a:t>Unit to test</a:t>
                      </a:r>
                    </a:p>
                  </a:txBody>
                  <a:tcPr marL="3080" marR="3080" marT="1866" marB="1866" anchor="ctr">
                    <a:solidFill>
                      <a:schemeClr val="accent1">
                        <a:lumMod val="75000"/>
                      </a:schemeClr>
                    </a:solidFill>
                  </a:tcPr>
                </a:tc>
                <a:tc>
                  <a:txBody>
                    <a:bodyPr/>
                    <a:lstStyle/>
                    <a:p>
                      <a:pPr algn="ctr" rtl="0" fontAlgn="ctr"/>
                      <a:r>
                        <a:rPr lang="en-US" sz="700" b="1" dirty="0">
                          <a:solidFill>
                            <a:schemeClr val="tx1"/>
                          </a:solidFill>
                          <a:effectLst/>
                        </a:rPr>
                        <a:t>Assumptions</a:t>
                      </a:r>
                    </a:p>
                  </a:txBody>
                  <a:tcPr marL="3080" marR="3080" marT="1866" marB="1866" anchor="ctr">
                    <a:solidFill>
                      <a:schemeClr val="accent1">
                        <a:lumMod val="75000"/>
                      </a:schemeClr>
                    </a:solidFill>
                  </a:tcPr>
                </a:tc>
                <a:tc>
                  <a:txBody>
                    <a:bodyPr/>
                    <a:lstStyle/>
                    <a:p>
                      <a:pPr algn="ctr" rtl="0" fontAlgn="ctr"/>
                      <a:r>
                        <a:rPr lang="en-US" sz="700" b="1" dirty="0">
                          <a:solidFill>
                            <a:schemeClr val="tx1"/>
                          </a:solidFill>
                          <a:effectLst/>
                        </a:rPr>
                        <a:t>Test data</a:t>
                      </a:r>
                    </a:p>
                  </a:txBody>
                  <a:tcPr marL="3080" marR="3080" marT="1866" marB="1866" anchor="ctr">
                    <a:solidFill>
                      <a:schemeClr val="accent1">
                        <a:lumMod val="75000"/>
                      </a:schemeClr>
                    </a:solidFill>
                  </a:tcPr>
                </a:tc>
                <a:tc>
                  <a:txBody>
                    <a:bodyPr/>
                    <a:lstStyle/>
                    <a:p>
                      <a:pPr algn="ctr" rtl="0" fontAlgn="ctr"/>
                      <a:r>
                        <a:rPr lang="en-US" sz="700" b="1" dirty="0">
                          <a:solidFill>
                            <a:schemeClr val="tx1"/>
                          </a:solidFill>
                          <a:effectLst/>
                        </a:rPr>
                        <a:t>Steps to be executed</a:t>
                      </a:r>
                    </a:p>
                  </a:txBody>
                  <a:tcPr marL="3080" marR="3080" marT="1866" marB="1866" anchor="ctr">
                    <a:solidFill>
                      <a:schemeClr val="accent1">
                        <a:lumMod val="75000"/>
                      </a:schemeClr>
                    </a:solidFill>
                  </a:tcPr>
                </a:tc>
                <a:tc>
                  <a:txBody>
                    <a:bodyPr/>
                    <a:lstStyle/>
                    <a:p>
                      <a:pPr algn="ctr" rtl="0" fontAlgn="ctr"/>
                      <a:r>
                        <a:rPr lang="en-US" sz="700" b="1" dirty="0">
                          <a:solidFill>
                            <a:schemeClr val="tx1"/>
                          </a:solidFill>
                          <a:effectLst/>
                        </a:rPr>
                        <a:t>Expected Results</a:t>
                      </a:r>
                    </a:p>
                  </a:txBody>
                  <a:tcPr marL="3080" marR="3080" marT="1866" marB="1866" anchor="ctr">
                    <a:solidFill>
                      <a:schemeClr val="accent1">
                        <a:lumMod val="75000"/>
                      </a:schemeClr>
                    </a:solidFill>
                  </a:tcPr>
                </a:tc>
                <a:extLst>
                  <a:ext uri="{0D108BD9-81ED-4DB2-BD59-A6C34878D82A}">
                    <a16:rowId xmlns:a16="http://schemas.microsoft.com/office/drawing/2014/main" val="1825166280"/>
                  </a:ext>
                </a:extLst>
              </a:tr>
              <a:tr h="261741">
                <a:tc>
                  <a:txBody>
                    <a:bodyPr/>
                    <a:lstStyle/>
                    <a:p>
                      <a:pPr algn="l" fontAlgn="b"/>
                      <a:r>
                        <a:rPr lang="en-US" sz="1000" b="0" i="0" u="sng" strike="noStrike" dirty="0">
                          <a:solidFill>
                            <a:srgbClr val="1155CC"/>
                          </a:solidFill>
                          <a:effectLst/>
                          <a:latin typeface="Arial" panose="020B0604020202020204" pitchFamily="34" charset="0"/>
                          <a:hlinkClick r:id="rId2"/>
                        </a:rPr>
                        <a:t>ML-53</a:t>
                      </a:r>
                      <a:endParaRPr lang="en-US" sz="1000" b="0" i="0" u="sng" strike="noStrike" dirty="0">
                        <a:solidFill>
                          <a:srgbClr val="1155CC"/>
                        </a:solidFill>
                        <a:effectLst/>
                        <a:latin typeface="Arial" panose="020B0604020202020204" pitchFamily="34" charset="0"/>
                      </a:endParaRPr>
                    </a:p>
                  </a:txBody>
                  <a:tcPr marL="7620" marR="7620" marT="7620" marB="0" anchor="b"/>
                </a:tc>
                <a:tc>
                  <a:txBody>
                    <a:bodyPr/>
                    <a:lstStyle/>
                    <a:p>
                      <a:pPr algn="ctr" fontAlgn="ctr"/>
                      <a:r>
                        <a:rPr lang="en-US" sz="1000" b="0" i="0" u="none" strike="noStrike">
                          <a:solidFill>
                            <a:srgbClr val="000000"/>
                          </a:solidFill>
                          <a:effectLst/>
                          <a:latin typeface="Arial" panose="020B0604020202020204" pitchFamily="34" charset="0"/>
                        </a:rPr>
                        <a:t>Forgot password</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Should direct to the email to reset the password</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 </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Homepage-&gt; Login -&gt; Forgot Password</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Password Reset and directed to login page again</a:t>
                      </a:r>
                    </a:p>
                  </a:txBody>
                  <a:tcPr marL="7620" marR="7620" marT="7620" marB="0" anchor="ctr"/>
                </a:tc>
                <a:extLst>
                  <a:ext uri="{0D108BD9-81ED-4DB2-BD59-A6C34878D82A}">
                    <a16:rowId xmlns:a16="http://schemas.microsoft.com/office/drawing/2014/main" val="3874923001"/>
                  </a:ext>
                </a:extLst>
              </a:tr>
              <a:tr h="261741">
                <a:tc>
                  <a:txBody>
                    <a:bodyPr/>
                    <a:lstStyle/>
                    <a:p>
                      <a:pPr algn="l" fontAlgn="b"/>
                      <a:r>
                        <a:rPr lang="en-US" sz="1000" b="0" i="0" u="sng" strike="noStrike">
                          <a:solidFill>
                            <a:srgbClr val="1155CC"/>
                          </a:solidFill>
                          <a:effectLst/>
                          <a:latin typeface="Arial" panose="020B0604020202020204" pitchFamily="34" charset="0"/>
                          <a:hlinkClick r:id="rId3"/>
                        </a:rPr>
                        <a:t>ML-11 &amp; ML-25</a:t>
                      </a:r>
                      <a:endParaRPr lang="en-US" sz="1000" b="0" i="0" u="sng" strike="noStrike">
                        <a:solidFill>
                          <a:srgbClr val="1155CC"/>
                        </a:solidFill>
                        <a:effectLst/>
                        <a:latin typeface="Arial" panose="020B0604020202020204" pitchFamily="34" charset="0"/>
                      </a:endParaRPr>
                    </a:p>
                  </a:txBody>
                  <a:tcPr marL="7620" marR="7620" marT="7620" marB="0" anchor="b"/>
                </a:tc>
                <a:tc>
                  <a:txBody>
                    <a:bodyPr/>
                    <a:lstStyle/>
                    <a:p>
                      <a:pPr algn="ctr" fontAlgn="ctr"/>
                      <a:r>
                        <a:rPr lang="en-US" sz="1000" b="0" i="0" u="none" strike="noStrike">
                          <a:solidFill>
                            <a:srgbClr val="000000"/>
                          </a:solidFill>
                          <a:effectLst/>
                          <a:latin typeface="Arial" panose="020B0604020202020204" pitchFamily="34" charset="0"/>
                        </a:rPr>
                        <a:t>Profile</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Profile creation should be successful</a:t>
                      </a:r>
                    </a:p>
                  </a:txBody>
                  <a:tcPr marL="7620" marR="7620" marT="7620" marB="0" anchor="ctr"/>
                </a:tc>
                <a:tc>
                  <a:txBody>
                    <a:bodyPr/>
                    <a:lstStyle/>
                    <a:p>
                      <a:pPr algn="l" fontAlgn="ctr"/>
                      <a:r>
                        <a:rPr lang="en-US" sz="1000" b="0" i="0" u="none" strike="noStrike" dirty="0">
                          <a:solidFill>
                            <a:srgbClr val="000000"/>
                          </a:solidFill>
                          <a:effectLst/>
                          <a:latin typeface="Arial" panose="020B0604020202020204" pitchFamily="34" charset="0"/>
                        </a:rPr>
                        <a:t> </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Homepage-&gt; Login-&gt; Profile</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Check all the details filled with valid zip codes and phone numbers.</a:t>
                      </a:r>
                    </a:p>
                  </a:txBody>
                  <a:tcPr marL="7620" marR="7620" marT="7620" marB="0" anchor="ctr"/>
                </a:tc>
                <a:extLst>
                  <a:ext uri="{0D108BD9-81ED-4DB2-BD59-A6C34878D82A}">
                    <a16:rowId xmlns:a16="http://schemas.microsoft.com/office/drawing/2014/main" val="2223270087"/>
                  </a:ext>
                </a:extLst>
              </a:tr>
              <a:tr h="261741">
                <a:tc>
                  <a:txBody>
                    <a:bodyPr/>
                    <a:lstStyle/>
                    <a:p>
                      <a:pPr algn="l" fontAlgn="b"/>
                      <a:r>
                        <a:rPr lang="en-US" sz="1000" b="0" i="0" u="sng" strike="noStrike">
                          <a:solidFill>
                            <a:srgbClr val="1155CC"/>
                          </a:solidFill>
                          <a:effectLst/>
                          <a:latin typeface="Arial" panose="020B0604020202020204" pitchFamily="34" charset="0"/>
                          <a:hlinkClick r:id="rId3"/>
                        </a:rPr>
                        <a:t>ML-11 &amp; ML-25</a:t>
                      </a:r>
                      <a:endParaRPr lang="en-US" sz="1000" b="0" i="0" u="sng" strike="noStrike">
                        <a:solidFill>
                          <a:srgbClr val="1155CC"/>
                        </a:solidFill>
                        <a:effectLst/>
                        <a:latin typeface="Arial" panose="020B0604020202020204" pitchFamily="34" charset="0"/>
                      </a:endParaRPr>
                    </a:p>
                  </a:txBody>
                  <a:tcPr marL="7620" marR="7620" marT="7620" marB="0" anchor="b"/>
                </a:tc>
                <a:tc>
                  <a:txBody>
                    <a:bodyPr/>
                    <a:lstStyle/>
                    <a:p>
                      <a:pPr algn="ctr" fontAlgn="ctr"/>
                      <a:r>
                        <a:rPr lang="en-US" sz="1000" b="0" i="0" u="none" strike="noStrike">
                          <a:solidFill>
                            <a:srgbClr val="000000"/>
                          </a:solidFill>
                          <a:effectLst/>
                          <a:latin typeface="Arial" panose="020B0604020202020204" pitchFamily="34" charset="0"/>
                        </a:rPr>
                        <a:t>Profile</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Show an error with missing fields</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 </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Homepage-&gt; Login-&gt; Profile</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Check to missing/mandatory fields*</a:t>
                      </a:r>
                    </a:p>
                  </a:txBody>
                  <a:tcPr marL="7620" marR="7620" marT="7620" marB="0" anchor="ctr"/>
                </a:tc>
                <a:extLst>
                  <a:ext uri="{0D108BD9-81ED-4DB2-BD59-A6C34878D82A}">
                    <a16:rowId xmlns:a16="http://schemas.microsoft.com/office/drawing/2014/main" val="1040427488"/>
                  </a:ext>
                </a:extLst>
              </a:tr>
              <a:tr h="261741">
                <a:tc>
                  <a:txBody>
                    <a:bodyPr/>
                    <a:lstStyle/>
                    <a:p>
                      <a:pPr algn="l" fontAlgn="b"/>
                      <a:r>
                        <a:rPr lang="en-US" sz="1000" b="0" i="0" u="sng" strike="noStrike">
                          <a:solidFill>
                            <a:srgbClr val="1155CC"/>
                          </a:solidFill>
                          <a:effectLst/>
                          <a:latin typeface="Arial" panose="020B0604020202020204" pitchFamily="34" charset="0"/>
                          <a:hlinkClick r:id="rId4"/>
                        </a:rPr>
                        <a:t>ML-42</a:t>
                      </a:r>
                      <a:endParaRPr lang="en-US" sz="1000" b="0" i="0" u="sng" strike="noStrike">
                        <a:solidFill>
                          <a:srgbClr val="1155CC"/>
                        </a:solidFill>
                        <a:effectLst/>
                        <a:latin typeface="Arial" panose="020B0604020202020204" pitchFamily="34" charset="0"/>
                      </a:endParaRPr>
                    </a:p>
                  </a:txBody>
                  <a:tcPr marL="7620" marR="7620" marT="7620" marB="0" anchor="b"/>
                </a:tc>
                <a:tc>
                  <a:txBody>
                    <a:bodyPr/>
                    <a:lstStyle/>
                    <a:p>
                      <a:pPr algn="ctr" fontAlgn="ctr"/>
                      <a:r>
                        <a:rPr lang="en-US" sz="1000" b="0" i="0" u="none" strike="noStrike">
                          <a:solidFill>
                            <a:srgbClr val="000000"/>
                          </a:solidFill>
                          <a:effectLst/>
                          <a:latin typeface="Arial" panose="020B0604020202020204" pitchFamily="34" charset="0"/>
                        </a:rPr>
                        <a:t>Homepage</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should display home page with camera icon</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 </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Homepage</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Check if the categories are correct</a:t>
                      </a:r>
                    </a:p>
                  </a:txBody>
                  <a:tcPr marL="7620" marR="7620" marT="7620" marB="0" anchor="ctr"/>
                </a:tc>
                <a:extLst>
                  <a:ext uri="{0D108BD9-81ED-4DB2-BD59-A6C34878D82A}">
                    <a16:rowId xmlns:a16="http://schemas.microsoft.com/office/drawing/2014/main" val="3755836921"/>
                  </a:ext>
                </a:extLst>
              </a:tr>
              <a:tr h="261741">
                <a:tc>
                  <a:txBody>
                    <a:bodyPr/>
                    <a:lstStyle/>
                    <a:p>
                      <a:pPr algn="l" fontAlgn="b"/>
                      <a:r>
                        <a:rPr lang="en-US" sz="1000" b="0" i="0" u="sng" strike="noStrike">
                          <a:solidFill>
                            <a:srgbClr val="1155CC"/>
                          </a:solidFill>
                          <a:effectLst/>
                          <a:latin typeface="Arial" panose="020B0604020202020204" pitchFamily="34" charset="0"/>
                          <a:hlinkClick r:id="rId4"/>
                        </a:rPr>
                        <a:t>ML-44</a:t>
                      </a:r>
                      <a:endParaRPr lang="en-US" sz="1000" b="0" i="0" u="sng" strike="noStrike">
                        <a:solidFill>
                          <a:srgbClr val="1155CC"/>
                        </a:solidFill>
                        <a:effectLst/>
                        <a:latin typeface="Arial" panose="020B0604020202020204" pitchFamily="34" charset="0"/>
                      </a:endParaRPr>
                    </a:p>
                  </a:txBody>
                  <a:tcPr marL="7620" marR="7620" marT="7620" marB="0" anchor="b"/>
                </a:tc>
                <a:tc>
                  <a:txBody>
                    <a:bodyPr/>
                    <a:lstStyle/>
                    <a:p>
                      <a:pPr algn="ctr" fontAlgn="ctr"/>
                      <a:r>
                        <a:rPr lang="en-US" sz="1000" b="0" i="0" u="none" strike="noStrike">
                          <a:solidFill>
                            <a:srgbClr val="000000"/>
                          </a:solidFill>
                          <a:effectLst/>
                          <a:latin typeface="Arial" panose="020B0604020202020204" pitchFamily="34" charset="0"/>
                        </a:rPr>
                        <a:t>Recipe Page</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Recipe should display the list of suggested vegetables</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 </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Homepage -&gt;Recipe </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Check if the vegerables are displaying or not</a:t>
                      </a:r>
                    </a:p>
                  </a:txBody>
                  <a:tcPr marL="7620" marR="7620" marT="7620" marB="0" anchor="ctr"/>
                </a:tc>
                <a:extLst>
                  <a:ext uri="{0D108BD9-81ED-4DB2-BD59-A6C34878D82A}">
                    <a16:rowId xmlns:a16="http://schemas.microsoft.com/office/drawing/2014/main" val="1165373793"/>
                  </a:ext>
                </a:extLst>
              </a:tr>
              <a:tr h="261741">
                <a:tc>
                  <a:txBody>
                    <a:bodyPr/>
                    <a:lstStyle/>
                    <a:p>
                      <a:pPr algn="l" fontAlgn="b"/>
                      <a:r>
                        <a:rPr lang="en-US" sz="1000" b="0" i="0" u="sng" strike="noStrike">
                          <a:solidFill>
                            <a:srgbClr val="1155CC"/>
                          </a:solidFill>
                          <a:effectLst/>
                          <a:latin typeface="Arial" panose="020B0604020202020204" pitchFamily="34" charset="0"/>
                          <a:hlinkClick r:id="rId4"/>
                        </a:rPr>
                        <a:t>ML-42</a:t>
                      </a:r>
                      <a:endParaRPr lang="en-US" sz="1000" b="0" i="0" u="sng" strike="noStrike">
                        <a:solidFill>
                          <a:srgbClr val="1155CC"/>
                        </a:solidFill>
                        <a:effectLst/>
                        <a:latin typeface="Arial" panose="020B0604020202020204" pitchFamily="34" charset="0"/>
                      </a:endParaRPr>
                    </a:p>
                  </a:txBody>
                  <a:tcPr marL="7620" marR="7620" marT="7620" marB="0" anchor="b"/>
                </a:tc>
                <a:tc>
                  <a:txBody>
                    <a:bodyPr/>
                    <a:lstStyle/>
                    <a:p>
                      <a:pPr algn="ctr" fontAlgn="ctr"/>
                      <a:r>
                        <a:rPr lang="en-US" sz="1000" b="0" i="0" u="none" strike="noStrike">
                          <a:solidFill>
                            <a:srgbClr val="000000"/>
                          </a:solidFill>
                          <a:effectLst/>
                          <a:latin typeface="Arial" panose="020B0604020202020204" pitchFamily="34" charset="0"/>
                        </a:rPr>
                        <a:t>Homepage</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Customers should be able to access the homepage</a:t>
                      </a:r>
                    </a:p>
                  </a:txBody>
                  <a:tcPr marL="7620" marR="7620" marT="7620" marB="0" anchor="ctr"/>
                </a:tc>
                <a:tc>
                  <a:txBody>
                    <a:bodyPr/>
                    <a:lstStyle/>
                    <a:p>
                      <a:pPr algn="l" fontAlgn="ctr"/>
                      <a:r>
                        <a:rPr lang="en-US" sz="1000" b="0" i="0" u="sng" strike="noStrike">
                          <a:solidFill>
                            <a:srgbClr val="0000FF"/>
                          </a:solidFill>
                          <a:effectLst/>
                          <a:latin typeface="Arial" panose="020B0604020202020204" pitchFamily="34" charset="0"/>
                        </a:rPr>
                        <a:t> </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Homepage</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Once directed with url, you will be first redirected to homepage. </a:t>
                      </a:r>
                    </a:p>
                  </a:txBody>
                  <a:tcPr marL="7620" marR="7620" marT="7620" marB="0" anchor="ctr"/>
                </a:tc>
                <a:extLst>
                  <a:ext uri="{0D108BD9-81ED-4DB2-BD59-A6C34878D82A}">
                    <a16:rowId xmlns:a16="http://schemas.microsoft.com/office/drawing/2014/main" val="206972507"/>
                  </a:ext>
                </a:extLst>
              </a:tr>
              <a:tr h="134377">
                <a:tc>
                  <a:txBody>
                    <a:bodyPr/>
                    <a:lstStyle/>
                    <a:p>
                      <a:pPr algn="l" fontAlgn="b"/>
                      <a:r>
                        <a:rPr lang="en-US" sz="1000" b="0" i="0" u="sng" strike="noStrike">
                          <a:solidFill>
                            <a:srgbClr val="1155CC"/>
                          </a:solidFill>
                          <a:effectLst/>
                          <a:latin typeface="Arial" panose="020B0604020202020204" pitchFamily="34" charset="0"/>
                          <a:hlinkClick r:id="rId5"/>
                        </a:rPr>
                        <a:t>ML-44</a:t>
                      </a:r>
                      <a:endParaRPr lang="en-US" sz="1000" b="0" i="0" u="sng" strike="noStrike">
                        <a:solidFill>
                          <a:srgbClr val="1155CC"/>
                        </a:solidFill>
                        <a:effectLst/>
                        <a:latin typeface="Arial" panose="020B0604020202020204" pitchFamily="34" charset="0"/>
                      </a:endParaRPr>
                    </a:p>
                  </a:txBody>
                  <a:tcPr marL="7620" marR="7620" marT="7620" marB="0" anchor="b"/>
                </a:tc>
                <a:tc>
                  <a:txBody>
                    <a:bodyPr/>
                    <a:lstStyle/>
                    <a:p>
                      <a:pPr algn="ctr" fontAlgn="ctr"/>
                      <a:r>
                        <a:rPr lang="en-US" sz="1000" b="0" i="0" u="none" strike="noStrike">
                          <a:solidFill>
                            <a:srgbClr val="000000"/>
                          </a:solidFill>
                          <a:effectLst/>
                          <a:latin typeface="Arial" panose="020B0604020202020204" pitchFamily="34" charset="0"/>
                        </a:rPr>
                        <a:t>History</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Customer should be able to search for images listed</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 </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Homepage-&gt; History</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History must provide the search box for user to search for desired services.</a:t>
                      </a:r>
                    </a:p>
                  </a:txBody>
                  <a:tcPr marL="7620" marR="7620" marT="7620" marB="0" anchor="ctr"/>
                </a:tc>
                <a:extLst>
                  <a:ext uri="{0D108BD9-81ED-4DB2-BD59-A6C34878D82A}">
                    <a16:rowId xmlns:a16="http://schemas.microsoft.com/office/drawing/2014/main" val="3707365963"/>
                  </a:ext>
                </a:extLst>
              </a:tr>
              <a:tr h="261741">
                <a:tc>
                  <a:txBody>
                    <a:bodyPr/>
                    <a:lstStyle/>
                    <a:p>
                      <a:pPr algn="l" fontAlgn="b"/>
                      <a:r>
                        <a:rPr lang="en-US" sz="1000" b="0" i="0" u="sng" strike="noStrike">
                          <a:solidFill>
                            <a:srgbClr val="1155CC"/>
                          </a:solidFill>
                          <a:effectLst/>
                          <a:latin typeface="Arial" panose="020B0604020202020204" pitchFamily="34" charset="0"/>
                          <a:hlinkClick r:id="rId5"/>
                        </a:rPr>
                        <a:t>ML-44</a:t>
                      </a:r>
                      <a:endParaRPr lang="en-US" sz="1000" b="0" i="0" u="sng" strike="noStrike">
                        <a:solidFill>
                          <a:srgbClr val="1155CC"/>
                        </a:solidFill>
                        <a:effectLst/>
                        <a:latin typeface="Arial" panose="020B0604020202020204" pitchFamily="34" charset="0"/>
                      </a:endParaRPr>
                    </a:p>
                  </a:txBody>
                  <a:tcPr marL="7620" marR="7620" marT="7620" marB="0" anchor="b"/>
                </a:tc>
                <a:tc>
                  <a:txBody>
                    <a:bodyPr/>
                    <a:lstStyle/>
                    <a:p>
                      <a:pPr algn="ctr" fontAlgn="ctr"/>
                      <a:r>
                        <a:rPr lang="en-US" sz="1000" b="0" i="0" u="none" strike="noStrike">
                          <a:solidFill>
                            <a:srgbClr val="000000"/>
                          </a:solidFill>
                          <a:effectLst/>
                          <a:latin typeface="Arial" panose="020B0604020202020204" pitchFamily="34" charset="0"/>
                        </a:rPr>
                        <a:t>History</a:t>
                      </a:r>
                    </a:p>
                  </a:txBody>
                  <a:tcPr marL="7620" marR="7620" marT="7620" marB="0" anchor="ctr"/>
                </a:tc>
                <a:tc>
                  <a:txBody>
                    <a:bodyPr/>
                    <a:lstStyle/>
                    <a:p>
                      <a:pPr algn="l" fontAlgn="b"/>
                      <a:r>
                        <a:rPr lang="en-US" sz="1000" b="0" i="0" u="none" strike="noStrike" dirty="0">
                          <a:solidFill>
                            <a:srgbClr val="23262B"/>
                          </a:solidFill>
                          <a:effectLst/>
                          <a:latin typeface="GothamRoundedBook"/>
                        </a:rPr>
                        <a:t>History displayed in search field should be relevant to logged in user only</a:t>
                      </a:r>
                    </a:p>
                  </a:txBody>
                  <a:tcPr marL="7620" marR="7620" marT="7620" marB="0" anchor="b"/>
                </a:tc>
                <a:tc>
                  <a:txBody>
                    <a:bodyPr/>
                    <a:lstStyle/>
                    <a:p>
                      <a:pPr algn="ctr" fontAlgn="ctr"/>
                      <a:r>
                        <a:rPr lang="en-US" sz="1000" b="0" i="0" u="none" strike="noStrike">
                          <a:solidFill>
                            <a:srgbClr val="000000"/>
                          </a:solidFill>
                          <a:effectLst/>
                          <a:latin typeface="Arial" panose="020B0604020202020204" pitchFamily="34" charset="0"/>
                        </a:rPr>
                        <a:t> </a:t>
                      </a:r>
                    </a:p>
                  </a:txBody>
                  <a:tcPr marL="7620" marR="7620" marT="7620" marB="0" anchor="ctr"/>
                </a:tc>
                <a:tc>
                  <a:txBody>
                    <a:bodyPr/>
                    <a:lstStyle/>
                    <a:p>
                      <a:pPr algn="l" fontAlgn="ctr"/>
                      <a:r>
                        <a:rPr lang="en-US" sz="1000" b="0" i="0" u="none" strike="noStrike">
                          <a:solidFill>
                            <a:srgbClr val="000000"/>
                          </a:solidFill>
                          <a:effectLst/>
                          <a:latin typeface="Arial" panose="020B0604020202020204" pitchFamily="34" charset="0"/>
                        </a:rPr>
                        <a:t>Homepage-&gt; History</a:t>
                      </a:r>
                    </a:p>
                  </a:txBody>
                  <a:tcPr marL="7620" marR="7620" marT="7620" marB="0" anchor="ctr"/>
                </a:tc>
                <a:tc>
                  <a:txBody>
                    <a:bodyPr/>
                    <a:lstStyle/>
                    <a:p>
                      <a:pPr algn="ctr" fontAlgn="ctr"/>
                      <a:r>
                        <a:rPr lang="en-US" sz="1000" b="0" i="0" u="none" strike="noStrike" dirty="0">
                          <a:solidFill>
                            <a:srgbClr val="000000"/>
                          </a:solidFill>
                          <a:effectLst/>
                          <a:latin typeface="Arial" panose="020B0604020202020204" pitchFamily="34" charset="0"/>
                        </a:rPr>
                        <a:t>       Search box on History must display relevant information previously searched by the user.</a:t>
                      </a:r>
                    </a:p>
                  </a:txBody>
                  <a:tcPr marL="7620" marR="7620" marT="7620" marB="0" anchor="ctr"/>
                </a:tc>
                <a:extLst>
                  <a:ext uri="{0D108BD9-81ED-4DB2-BD59-A6C34878D82A}">
                    <a16:rowId xmlns:a16="http://schemas.microsoft.com/office/drawing/2014/main" val="1265300264"/>
                  </a:ext>
                </a:extLst>
              </a:tr>
            </a:tbl>
          </a:graphicData>
        </a:graphic>
      </p:graphicFrame>
    </p:spTree>
    <p:extLst>
      <p:ext uri="{BB962C8B-B14F-4D97-AF65-F5344CB8AC3E}">
        <p14:creationId xmlns:p14="http://schemas.microsoft.com/office/powerpoint/2010/main" val="3031494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35E692BA-792C-0209-5EF5-8A58F6AE9FCA}"/>
              </a:ext>
            </a:extLst>
          </p:cNvPr>
          <p:cNvPicPr>
            <a:picLocks noChangeAspect="1"/>
          </p:cNvPicPr>
          <p:nvPr/>
        </p:nvPicPr>
        <p:blipFill>
          <a:blip r:embed="rId2"/>
          <a:stretch>
            <a:fillRect/>
          </a:stretch>
        </p:blipFill>
        <p:spPr>
          <a:xfrm>
            <a:off x="1099127" y="1273429"/>
            <a:ext cx="9993745" cy="5196747"/>
          </a:xfrm>
          <a:prstGeom prst="rect">
            <a:avLst/>
          </a:prstGeom>
        </p:spPr>
      </p:pic>
      <p:sp>
        <p:nvSpPr>
          <p:cNvPr id="6" name="TextBox 5">
            <a:extLst>
              <a:ext uri="{FF2B5EF4-FFF2-40B4-BE49-F238E27FC236}">
                <a16:creationId xmlns:a16="http://schemas.microsoft.com/office/drawing/2014/main" id="{5E2768F7-DBF2-6E2D-ACE6-E8D9BBE96E52}"/>
              </a:ext>
            </a:extLst>
          </p:cNvPr>
          <p:cNvSpPr txBox="1"/>
          <p:nvPr/>
        </p:nvSpPr>
        <p:spPr>
          <a:xfrm>
            <a:off x="1265382" y="489527"/>
            <a:ext cx="6312139" cy="523220"/>
          </a:xfrm>
          <a:prstGeom prst="rect">
            <a:avLst/>
          </a:prstGeom>
          <a:noFill/>
        </p:spPr>
        <p:txBody>
          <a:bodyPr wrap="square">
            <a:spAutoFit/>
          </a:bodyPr>
          <a:lstStyle/>
          <a:p>
            <a:r>
              <a:rPr lang="en-US" sz="2800" dirty="0">
                <a:solidFill>
                  <a:srgbClr val="FFFFFF"/>
                </a:solidFill>
              </a:rPr>
              <a:t>Sprint 3 Backlogs</a:t>
            </a:r>
            <a:endParaRPr lang="en-US" sz="2800" b="1" dirty="0"/>
          </a:p>
        </p:txBody>
      </p:sp>
    </p:spTree>
    <p:extLst>
      <p:ext uri="{BB962C8B-B14F-4D97-AF65-F5344CB8AC3E}">
        <p14:creationId xmlns:p14="http://schemas.microsoft.com/office/powerpoint/2010/main" val="2072163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4A82-8B41-240E-8BE0-B537491C2096}"/>
              </a:ext>
            </a:extLst>
          </p:cNvPr>
          <p:cNvSpPr>
            <a:spLocks noGrp="1"/>
          </p:cNvSpPr>
          <p:nvPr>
            <p:ph type="title"/>
          </p:nvPr>
        </p:nvSpPr>
        <p:spPr>
          <a:xfrm>
            <a:off x="1413037" y="246212"/>
            <a:ext cx="8534400" cy="1507067"/>
          </a:xfrm>
        </p:spPr>
        <p:txBody>
          <a:bodyPr>
            <a:normAutofit/>
          </a:bodyPr>
          <a:lstStyle/>
          <a:p>
            <a:r>
              <a:rPr lang="en-US" dirty="0"/>
              <a:t>Team Members Roles</a:t>
            </a:r>
          </a:p>
        </p:txBody>
      </p:sp>
      <p:sp>
        <p:nvSpPr>
          <p:cNvPr id="10" name="TextBox 9">
            <a:extLst>
              <a:ext uri="{FF2B5EF4-FFF2-40B4-BE49-F238E27FC236}">
                <a16:creationId xmlns:a16="http://schemas.microsoft.com/office/drawing/2014/main" id="{716C76CC-6930-BC7A-CC8E-9CF4B0622811}"/>
              </a:ext>
            </a:extLst>
          </p:cNvPr>
          <p:cNvSpPr txBox="1"/>
          <p:nvPr/>
        </p:nvSpPr>
        <p:spPr>
          <a:xfrm>
            <a:off x="1235225" y="4565602"/>
            <a:ext cx="2074804" cy="808618"/>
          </a:xfrm>
          <a:prstGeom prst="rect">
            <a:avLst/>
          </a:prstGeom>
          <a:noFill/>
        </p:spPr>
        <p:txBody>
          <a:bodyPr wrap="square" rtlCol="0">
            <a:spAutoFit/>
          </a:bodyPr>
          <a:lstStyle/>
          <a:p>
            <a:pPr algn="ctr" defTabSz="331881">
              <a:spcAft>
                <a:spcPts val="714"/>
              </a:spcAft>
            </a:pPr>
            <a:r>
              <a:rPr lang="en-US" sz="1307" kern="1200">
                <a:solidFill>
                  <a:schemeClr val="tx1"/>
                </a:solidFill>
                <a:latin typeface="+mn-lt"/>
                <a:ea typeface="+mn-ea"/>
                <a:cs typeface="+mn-cs"/>
              </a:rPr>
              <a:t>Sarath Upadrista</a:t>
            </a:r>
          </a:p>
          <a:p>
            <a:pPr algn="ctr" defTabSz="331881">
              <a:spcAft>
                <a:spcPts val="714"/>
              </a:spcAft>
            </a:pPr>
            <a:r>
              <a:rPr lang="en-US" sz="1307" kern="1200">
                <a:solidFill>
                  <a:schemeClr val="tx1"/>
                </a:solidFill>
                <a:latin typeface="+mn-lt"/>
                <a:ea typeface="+mn-ea"/>
                <a:cs typeface="+mn-cs"/>
              </a:rPr>
              <a:t>Full Stack Developer and </a:t>
            </a:r>
            <a:r>
              <a:rPr lang="en-US" sz="1307" kern="1200" err="1">
                <a:solidFill>
                  <a:schemeClr val="tx1"/>
                </a:solidFill>
                <a:latin typeface="+mn-lt"/>
                <a:ea typeface="+mn-ea"/>
                <a:cs typeface="+mn-cs"/>
              </a:rPr>
              <a:t>Devops</a:t>
            </a:r>
            <a:endParaRPr lang="en-US"/>
          </a:p>
        </p:txBody>
      </p:sp>
      <p:sp>
        <p:nvSpPr>
          <p:cNvPr id="11" name="TextBox 10">
            <a:extLst>
              <a:ext uri="{FF2B5EF4-FFF2-40B4-BE49-F238E27FC236}">
                <a16:creationId xmlns:a16="http://schemas.microsoft.com/office/drawing/2014/main" id="{6D38BB9D-39B4-0C3B-36DD-5FE6F01E1CB9}"/>
              </a:ext>
            </a:extLst>
          </p:cNvPr>
          <p:cNvSpPr txBox="1"/>
          <p:nvPr/>
        </p:nvSpPr>
        <p:spPr>
          <a:xfrm>
            <a:off x="3951574" y="4516491"/>
            <a:ext cx="2074804" cy="900637"/>
          </a:xfrm>
          <a:prstGeom prst="rect">
            <a:avLst/>
          </a:prstGeom>
          <a:noFill/>
        </p:spPr>
        <p:txBody>
          <a:bodyPr wrap="square" rtlCol="0">
            <a:spAutoFit/>
          </a:bodyPr>
          <a:lstStyle/>
          <a:p>
            <a:pPr algn="ctr" defTabSz="331881">
              <a:spcAft>
                <a:spcPts val="714"/>
              </a:spcAft>
            </a:pPr>
            <a:r>
              <a:rPr lang="en-US" sz="1307" kern="1200">
                <a:solidFill>
                  <a:schemeClr val="tx1"/>
                </a:solidFill>
                <a:latin typeface="+mn-lt"/>
                <a:ea typeface="+mn-ea"/>
                <a:cs typeface="+mn-cs"/>
              </a:rPr>
              <a:t>Archana</a:t>
            </a:r>
          </a:p>
          <a:p>
            <a:pPr algn="ctr" defTabSz="331881">
              <a:spcAft>
                <a:spcPts val="714"/>
              </a:spcAft>
            </a:pPr>
            <a:r>
              <a:rPr lang="en-US" sz="1307" kern="1200">
                <a:solidFill>
                  <a:schemeClr val="tx1"/>
                </a:solidFill>
                <a:latin typeface="+mn-lt"/>
                <a:ea typeface="+mn-ea"/>
                <a:cs typeface="+mn-cs"/>
              </a:rPr>
              <a:t>Project Manager</a:t>
            </a:r>
          </a:p>
          <a:p>
            <a:pPr algn="ctr" defTabSz="331881">
              <a:spcAft>
                <a:spcPts val="714"/>
              </a:spcAft>
            </a:pPr>
            <a:r>
              <a:rPr lang="en-US" sz="1307" kern="1200">
                <a:solidFill>
                  <a:schemeClr val="tx1"/>
                </a:solidFill>
                <a:latin typeface="+mn-lt"/>
                <a:ea typeface="+mn-ea"/>
                <a:cs typeface="+mn-cs"/>
              </a:rPr>
              <a:t>Quality Analyst &amp; Tester</a:t>
            </a:r>
            <a:endParaRPr lang="en-US"/>
          </a:p>
        </p:txBody>
      </p:sp>
      <p:sp>
        <p:nvSpPr>
          <p:cNvPr id="12" name="TextBox 11">
            <a:extLst>
              <a:ext uri="{FF2B5EF4-FFF2-40B4-BE49-F238E27FC236}">
                <a16:creationId xmlns:a16="http://schemas.microsoft.com/office/drawing/2014/main" id="{A0F869F0-7B4B-4AC5-09FA-9624541D9B38}"/>
              </a:ext>
            </a:extLst>
          </p:cNvPr>
          <p:cNvSpPr txBox="1"/>
          <p:nvPr/>
        </p:nvSpPr>
        <p:spPr>
          <a:xfrm>
            <a:off x="6606171" y="4565602"/>
            <a:ext cx="2074804" cy="808618"/>
          </a:xfrm>
          <a:prstGeom prst="rect">
            <a:avLst/>
          </a:prstGeom>
          <a:noFill/>
        </p:spPr>
        <p:txBody>
          <a:bodyPr wrap="square" rtlCol="0">
            <a:spAutoFit/>
          </a:bodyPr>
          <a:lstStyle/>
          <a:p>
            <a:pPr algn="ctr" defTabSz="331881">
              <a:spcAft>
                <a:spcPts val="714"/>
              </a:spcAft>
            </a:pPr>
            <a:r>
              <a:rPr lang="en-US" sz="1307" kern="1200">
                <a:solidFill>
                  <a:schemeClr val="tx1"/>
                </a:solidFill>
                <a:latin typeface="+mn-lt"/>
                <a:ea typeface="+mn-ea"/>
                <a:cs typeface="+mn-cs"/>
              </a:rPr>
              <a:t>Dharavath, Harika </a:t>
            </a:r>
          </a:p>
          <a:p>
            <a:pPr algn="ctr" defTabSz="331881">
              <a:spcAft>
                <a:spcPts val="714"/>
              </a:spcAft>
            </a:pPr>
            <a:r>
              <a:rPr lang="en-US" sz="1307" kern="1200">
                <a:solidFill>
                  <a:schemeClr val="tx1"/>
                </a:solidFill>
                <a:latin typeface="+mn-lt"/>
                <a:ea typeface="+mn-ea"/>
                <a:cs typeface="+mn-cs"/>
              </a:rPr>
              <a:t>Mobile Application Developer and UI/UX</a:t>
            </a:r>
            <a:endParaRPr lang="en-US"/>
          </a:p>
        </p:txBody>
      </p:sp>
      <p:pic>
        <p:nvPicPr>
          <p:cNvPr id="7" name="Picture 6" descr="A person standing on a bridge&#10;&#10;Description automatically generated">
            <a:extLst>
              <a:ext uri="{FF2B5EF4-FFF2-40B4-BE49-F238E27FC236}">
                <a16:creationId xmlns:a16="http://schemas.microsoft.com/office/drawing/2014/main" id="{69FCE4AE-0A54-1A3C-506F-D228EAEE1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037" y="1802390"/>
            <a:ext cx="2016469" cy="2714101"/>
          </a:xfrm>
          <a:prstGeom prst="rect">
            <a:avLst/>
          </a:prstGeom>
        </p:spPr>
      </p:pic>
      <p:pic>
        <p:nvPicPr>
          <p:cNvPr id="3" name="Picture 2" descr="A close-up of a young person">
            <a:extLst>
              <a:ext uri="{FF2B5EF4-FFF2-40B4-BE49-F238E27FC236}">
                <a16:creationId xmlns:a16="http://schemas.microsoft.com/office/drawing/2014/main" id="{28F2F615-B1BC-133C-B246-AF244AABE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1573" y="1802390"/>
            <a:ext cx="2144427" cy="2714101"/>
          </a:xfrm>
          <a:prstGeom prst="rect">
            <a:avLst/>
          </a:prstGeom>
        </p:spPr>
      </p:pic>
      <p:pic>
        <p:nvPicPr>
          <p:cNvPr id="4" name="Picture 3" descr="A person standing on a sidewalk&#10;&#10;Description automatically generated">
            <a:extLst>
              <a:ext uri="{FF2B5EF4-FFF2-40B4-BE49-F238E27FC236}">
                <a16:creationId xmlns:a16="http://schemas.microsoft.com/office/drawing/2014/main" id="{A2A7379A-DAE8-F90F-2378-B54DC3057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920" y="1802390"/>
            <a:ext cx="2074806" cy="2766408"/>
          </a:xfrm>
          <a:prstGeom prst="rect">
            <a:avLst/>
          </a:prstGeom>
        </p:spPr>
      </p:pic>
    </p:spTree>
    <p:extLst>
      <p:ext uri="{BB962C8B-B14F-4D97-AF65-F5344CB8AC3E}">
        <p14:creationId xmlns:p14="http://schemas.microsoft.com/office/powerpoint/2010/main" val="3049019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DF17025D-0558-4BB1-932D-D407F5BDC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D597DF-2DC9-A1E8-6774-24E6F8177CC3}"/>
              </a:ext>
            </a:extLst>
          </p:cNvPr>
          <p:cNvSpPr>
            <a:spLocks noGrp="1"/>
          </p:cNvSpPr>
          <p:nvPr>
            <p:ph type="title"/>
          </p:nvPr>
        </p:nvSpPr>
        <p:spPr>
          <a:xfrm>
            <a:off x="4944753" y="628617"/>
            <a:ext cx="6559859" cy="3028983"/>
          </a:xfrm>
        </p:spPr>
        <p:txBody>
          <a:bodyPr vert="horz" lIns="91440" tIns="45720" rIns="91440" bIns="45720" rtlCol="0" anchor="b">
            <a:normAutofit/>
          </a:bodyPr>
          <a:lstStyle/>
          <a:p>
            <a:r>
              <a:rPr lang="en-US" sz="4800">
                <a:solidFill>
                  <a:srgbClr val="FFFFFF"/>
                </a:solidFill>
              </a:rPr>
              <a:t>Metrics</a:t>
            </a:r>
          </a:p>
        </p:txBody>
      </p:sp>
      <p:sp useBgFill="1">
        <p:nvSpPr>
          <p:cNvPr id="38" name="Snip Diagonal Corner Rectangle 6">
            <a:extLst>
              <a:ext uri="{FF2B5EF4-FFF2-40B4-BE49-F238E27FC236}">
                <a16:creationId xmlns:a16="http://schemas.microsoft.com/office/drawing/2014/main" id="{23897308-2491-4C39-B764-46DCD1CAD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70674" cy="5286838"/>
          </a:xfrm>
          <a:prstGeom prst="snip2DiagRect">
            <a:avLst>
              <a:gd name="adj1" fmla="val 15804"/>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Upward trend">
            <a:extLst>
              <a:ext uri="{FF2B5EF4-FFF2-40B4-BE49-F238E27FC236}">
                <a16:creationId xmlns:a16="http://schemas.microsoft.com/office/drawing/2014/main" id="{7FE1A6BC-7B34-DAAE-9975-18088B8AFA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4712" y="1911445"/>
            <a:ext cx="2709870" cy="2709870"/>
          </a:xfrm>
          <a:prstGeom prst="rect">
            <a:avLst/>
          </a:prstGeom>
        </p:spPr>
      </p:pic>
      <p:grpSp>
        <p:nvGrpSpPr>
          <p:cNvPr id="26" name="Group 25">
            <a:extLst>
              <a:ext uri="{FF2B5EF4-FFF2-40B4-BE49-F238E27FC236}">
                <a16:creationId xmlns:a16="http://schemas.microsoft.com/office/drawing/2014/main" id="{437C3370-E183-40E3-8F06-FDD26E64DD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7" name="Straight Connector 26">
              <a:extLst>
                <a:ext uri="{FF2B5EF4-FFF2-40B4-BE49-F238E27FC236}">
                  <a16:creationId xmlns:a16="http://schemas.microsoft.com/office/drawing/2014/main" id="{37774F20-3F21-44FE-976F-CC336A7482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A342010-2E15-4FE2-8956-F562BBF500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72C8931-1DC1-48FA-878F-2B7CB813D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3285CBA-1A56-43E8-8B87-570C461DA3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204A0B30-03E2-41DD-B443-95E7FB70EC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0038725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2CE031E-EE35-4AA7-9784-805093327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118D62D3-5800-4F4A-95BE-C1A2BB8B2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C9E4F52-5D94-4242-AC69-EE6A23FAB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22CC7C0-D1D6-4FF0-A60C-1AEB9C8736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9B43E48-8275-4871-8745-F5CB75CFDB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87ED701-F942-4771-8F92-6EFCC2E8E0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AC74C202-C49B-C910-EB16-2792A181B44E}"/>
              </a:ext>
            </a:extLst>
          </p:cNvPr>
          <p:cNvSpPr>
            <a:spLocks noGrp="1"/>
          </p:cNvSpPr>
          <p:nvPr>
            <p:ph type="title" idx="4294967295"/>
          </p:nvPr>
        </p:nvSpPr>
        <p:spPr>
          <a:xfrm>
            <a:off x="979775" y="284786"/>
            <a:ext cx="8534400" cy="1507067"/>
          </a:xfrm>
        </p:spPr>
        <p:txBody>
          <a:bodyPr vert="horz" lIns="91440" tIns="45720" rIns="91440" bIns="45720" rtlCol="0" anchor="ctr">
            <a:normAutofit/>
          </a:bodyPr>
          <a:lstStyle/>
          <a:p>
            <a:r>
              <a:rPr lang="en-US" dirty="0"/>
              <a:t>Team Velocity</a:t>
            </a:r>
          </a:p>
        </p:txBody>
      </p:sp>
      <p:pic>
        <p:nvPicPr>
          <p:cNvPr id="5" name="Content Placeholder 4">
            <a:extLst>
              <a:ext uri="{FF2B5EF4-FFF2-40B4-BE49-F238E27FC236}">
                <a16:creationId xmlns:a16="http://schemas.microsoft.com/office/drawing/2014/main" id="{0AE91303-258A-16DA-E595-0A34826B8ABD}"/>
              </a:ext>
            </a:extLst>
          </p:cNvPr>
          <p:cNvPicPr>
            <a:picLocks noGrp="1" noChangeAspect="1"/>
          </p:cNvPicPr>
          <p:nvPr>
            <p:ph idx="4294967295"/>
          </p:nvPr>
        </p:nvPicPr>
        <p:blipFill>
          <a:blip r:embed="rId2"/>
          <a:stretch>
            <a:fillRect/>
          </a:stretch>
        </p:blipFill>
        <p:spPr>
          <a:xfrm>
            <a:off x="486271" y="1966823"/>
            <a:ext cx="10714336" cy="4205377"/>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151146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78720-053B-B17F-137A-0510F831B8D8}"/>
              </a:ext>
            </a:extLst>
          </p:cNvPr>
          <p:cNvSpPr>
            <a:spLocks noGrp="1"/>
          </p:cNvSpPr>
          <p:nvPr>
            <p:ph type="title"/>
          </p:nvPr>
        </p:nvSpPr>
        <p:spPr>
          <a:xfrm>
            <a:off x="646545" y="414096"/>
            <a:ext cx="8692140" cy="1507067"/>
          </a:xfrm>
        </p:spPr>
        <p:txBody>
          <a:bodyPr/>
          <a:lstStyle/>
          <a:p>
            <a:r>
              <a:rPr lang="en-US" dirty="0"/>
              <a:t>Burndown Chart</a:t>
            </a:r>
          </a:p>
        </p:txBody>
      </p:sp>
      <p:pic>
        <p:nvPicPr>
          <p:cNvPr id="5" name="Content Placeholder 4">
            <a:extLst>
              <a:ext uri="{FF2B5EF4-FFF2-40B4-BE49-F238E27FC236}">
                <a16:creationId xmlns:a16="http://schemas.microsoft.com/office/drawing/2014/main" id="{122DDA7D-DCF9-A92A-0AF9-27974F11CB25}"/>
              </a:ext>
            </a:extLst>
          </p:cNvPr>
          <p:cNvPicPr>
            <a:picLocks noGrp="1" noChangeAspect="1"/>
          </p:cNvPicPr>
          <p:nvPr>
            <p:ph idx="1"/>
          </p:nvPr>
        </p:nvPicPr>
        <p:blipFill>
          <a:blip r:embed="rId2"/>
          <a:stretch>
            <a:fillRect/>
          </a:stretch>
        </p:blipFill>
        <p:spPr>
          <a:xfrm>
            <a:off x="369455" y="1921163"/>
            <a:ext cx="11698233" cy="4522741"/>
          </a:xfrm>
        </p:spPr>
      </p:pic>
    </p:spTree>
    <p:extLst>
      <p:ext uri="{BB962C8B-B14F-4D97-AF65-F5344CB8AC3E}">
        <p14:creationId xmlns:p14="http://schemas.microsoft.com/office/powerpoint/2010/main" val="1233130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EEB67-0FED-EEB0-083A-14A076CF7828}"/>
              </a:ext>
            </a:extLst>
          </p:cNvPr>
          <p:cNvSpPr>
            <a:spLocks noGrp="1"/>
          </p:cNvSpPr>
          <p:nvPr>
            <p:ph type="title"/>
          </p:nvPr>
        </p:nvSpPr>
        <p:spPr>
          <a:xfrm>
            <a:off x="1827211" y="192423"/>
            <a:ext cx="8534400" cy="1507067"/>
          </a:xfrm>
        </p:spPr>
        <p:txBody>
          <a:bodyPr>
            <a:normAutofit/>
          </a:bodyPr>
          <a:lstStyle/>
          <a:p>
            <a:r>
              <a:rPr lang="en-US" dirty="0"/>
              <a:t>Completed/Committed Ratio</a:t>
            </a:r>
          </a:p>
        </p:txBody>
      </p:sp>
      <p:graphicFrame>
        <p:nvGraphicFramePr>
          <p:cNvPr id="6" name="Content Placeholder 5">
            <a:extLst>
              <a:ext uri="{FF2B5EF4-FFF2-40B4-BE49-F238E27FC236}">
                <a16:creationId xmlns:a16="http://schemas.microsoft.com/office/drawing/2014/main" id="{854EF0F2-8460-F932-2FA0-BA8C0A91CC5D}"/>
              </a:ext>
            </a:extLst>
          </p:cNvPr>
          <p:cNvGraphicFramePr>
            <a:graphicFrameLocks noGrp="1"/>
          </p:cNvGraphicFramePr>
          <p:nvPr>
            <p:ph idx="1"/>
            <p:extLst>
              <p:ext uri="{D42A27DB-BD31-4B8C-83A1-F6EECF244321}">
                <p14:modId xmlns:p14="http://schemas.microsoft.com/office/powerpoint/2010/main" val="4108354586"/>
              </p:ext>
            </p:extLst>
          </p:nvPr>
        </p:nvGraphicFramePr>
        <p:xfrm>
          <a:off x="684212" y="685799"/>
          <a:ext cx="10820399" cy="506801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41411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6DCB64DE-FB3A-4D83-9241-A0D2682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9736B0-FDFC-F297-8E41-8CB5C931F8E2}"/>
              </a:ext>
            </a:extLst>
          </p:cNvPr>
          <p:cNvSpPr>
            <a:spLocks noGrp="1"/>
          </p:cNvSpPr>
          <p:nvPr>
            <p:ph type="title"/>
          </p:nvPr>
        </p:nvSpPr>
        <p:spPr>
          <a:xfrm>
            <a:off x="665640" y="4414687"/>
            <a:ext cx="10250013" cy="1233251"/>
          </a:xfrm>
        </p:spPr>
        <p:txBody>
          <a:bodyPr vert="horz" lIns="91440" tIns="45720" rIns="91440" bIns="45720" rtlCol="0" anchor="b">
            <a:normAutofit/>
          </a:bodyPr>
          <a:lstStyle/>
          <a:p>
            <a:r>
              <a:rPr lang="en-US" sz="4800" spc="300">
                <a:solidFill>
                  <a:srgbClr val="FFFFFF"/>
                </a:solidFill>
              </a:rPr>
              <a:t>Retrospective</a:t>
            </a:r>
          </a:p>
        </p:txBody>
      </p:sp>
      <p:sp useBgFill="1">
        <p:nvSpPr>
          <p:cNvPr id="22" name="Snip Diagonal Corner Rectangle 6">
            <a:extLst>
              <a:ext uri="{FF2B5EF4-FFF2-40B4-BE49-F238E27FC236}">
                <a16:creationId xmlns:a16="http://schemas.microsoft.com/office/drawing/2014/main" id="{5E94C64B-831C-45FA-B484-591F4D577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702" y="606367"/>
            <a:ext cx="10948124" cy="3546637"/>
          </a:xfrm>
          <a:prstGeom prst="snip2DiagRect">
            <a:avLst>
              <a:gd name="adj1" fmla="val 13628"/>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10;&#10;Description automatically generated">
            <a:extLst>
              <a:ext uri="{FF2B5EF4-FFF2-40B4-BE49-F238E27FC236}">
                <a16:creationId xmlns:a16="http://schemas.microsoft.com/office/drawing/2014/main" id="{90A4E2B9-2815-294C-1B97-556F8C49510C}"/>
              </a:ext>
            </a:extLst>
          </p:cNvPr>
          <p:cNvPicPr>
            <a:picLocks noChangeAspect="1"/>
          </p:cNvPicPr>
          <p:nvPr/>
        </p:nvPicPr>
        <p:blipFill rotWithShape="1">
          <a:blip r:embed="rId2">
            <a:extLst>
              <a:ext uri="{28A0092B-C50C-407E-A947-70E740481C1C}">
                <a14:useLocalDpi xmlns:a14="http://schemas.microsoft.com/office/drawing/2010/main" val="0"/>
              </a:ext>
            </a:extLst>
          </a:blip>
          <a:srcRect t="11121" b="10377"/>
          <a:stretch/>
        </p:blipFill>
        <p:spPr>
          <a:xfrm>
            <a:off x="3942119" y="1105355"/>
            <a:ext cx="4276336" cy="2559720"/>
          </a:xfrm>
          <a:prstGeom prst="rect">
            <a:avLst/>
          </a:prstGeom>
        </p:spPr>
      </p:pic>
      <p:grpSp>
        <p:nvGrpSpPr>
          <p:cNvPr id="24" name="Group 23">
            <a:extLst>
              <a:ext uri="{FF2B5EF4-FFF2-40B4-BE49-F238E27FC236}">
                <a16:creationId xmlns:a16="http://schemas.microsoft.com/office/drawing/2014/main" id="{AC96E397-7705-43C9-AC81-FA8EF1951D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F3610BCA-0EBE-4357-AAC0-13841E7C5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60E1E24-3D98-4A53-A3AD-CBD84D94FA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67E51D9-454B-4095-9718-C6B1CDED97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A8E8BDB-294C-4025-A6C1-2FFDDA36F8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0D27BDE-F887-4341-B91A-3145A6142E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41176348"/>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9F8E42-1360-9154-3B47-5E38B8F32B0B}"/>
            </a:ext>
          </a:extLst>
        </p:cNvPr>
        <p:cNvGrpSpPr/>
        <p:nvPr/>
      </p:nvGrpSpPr>
      <p:grpSpPr>
        <a:xfrm>
          <a:off x="0" y="0"/>
          <a:ext cx="0" cy="0"/>
          <a:chOff x="0" y="0"/>
          <a:chExt cx="0" cy="0"/>
        </a:xfrm>
      </p:grpSpPr>
      <p:pic>
        <p:nvPicPr>
          <p:cNvPr id="5" name="Picture 4" descr="People at the meeting desk">
            <a:extLst>
              <a:ext uri="{FF2B5EF4-FFF2-40B4-BE49-F238E27FC236}">
                <a16:creationId xmlns:a16="http://schemas.microsoft.com/office/drawing/2014/main" id="{C800DDCA-1639-9300-A21A-EA4B97BB9A08}"/>
              </a:ext>
            </a:extLst>
          </p:cNvPr>
          <p:cNvPicPr>
            <a:picLocks noChangeAspect="1"/>
          </p:cNvPicPr>
          <p:nvPr/>
        </p:nvPicPr>
        <p:blipFill rotWithShape="1">
          <a:blip r:embed="rId2">
            <a:grayscl/>
          </a:blip>
          <a:srcRect/>
          <a:stretch/>
        </p:blipFill>
        <p:spPr>
          <a:xfrm>
            <a:off x="-12700" y="10"/>
            <a:ext cx="12192000" cy="6857990"/>
          </a:xfrm>
          <a:prstGeom prst="rect">
            <a:avLst/>
          </a:prstGeom>
        </p:spPr>
      </p:pic>
      <p:sp>
        <p:nvSpPr>
          <p:cNvPr id="11" name="Rectangle 10">
            <a:extLst>
              <a:ext uri="{FF2B5EF4-FFF2-40B4-BE49-F238E27FC236}">
                <a16:creationId xmlns:a16="http://schemas.microsoft.com/office/drawing/2014/main" id="{8735A508-2662-409F-B5A3-AEA22CE92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nip Single Corner Rectangle 17">
            <a:extLst>
              <a:ext uri="{FF2B5EF4-FFF2-40B4-BE49-F238E27FC236}">
                <a16:creationId xmlns:a16="http://schemas.microsoft.com/office/drawing/2014/main" id="{CB8B592B-E5AA-4055-8CB3-6AEDB35AD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38352"/>
            </a:avLst>
          </a:prstGeom>
          <a:gradFill>
            <a:gsLst>
              <a:gs pos="10000">
                <a:schemeClr val="dk2">
                  <a:tint val="97000"/>
                  <a:hueMod val="92000"/>
                  <a:satMod val="169000"/>
                  <a:lumMod val="164000"/>
                  <a:alpha val="70000"/>
                </a:schemeClr>
              </a:gs>
              <a:gs pos="100000">
                <a:schemeClr val="dk2">
                  <a:shade val="96000"/>
                  <a:satMod val="120000"/>
                  <a:lumMod val="90000"/>
                  <a:alpha val="80000"/>
                </a:schemeClr>
              </a:gs>
            </a:gsLst>
          </a:gradFill>
          <a:ln>
            <a:noFill/>
          </a:ln>
          <a:effectLst/>
        </p:spPr>
        <p:style>
          <a:lnRef idx="2">
            <a:schemeClr val="accent1">
              <a:shade val="50000"/>
            </a:schemeClr>
          </a:lnRef>
          <a:fillRef idx="1002">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976FD83-08A6-9576-7C8A-C01ECD19BDDD}"/>
              </a:ext>
            </a:extLst>
          </p:cNvPr>
          <p:cNvSpPr>
            <a:spLocks noGrp="1"/>
          </p:cNvSpPr>
          <p:nvPr>
            <p:ph type="title"/>
          </p:nvPr>
        </p:nvSpPr>
        <p:spPr>
          <a:xfrm>
            <a:off x="684212" y="4487332"/>
            <a:ext cx="8534400" cy="1507067"/>
          </a:xfrm>
        </p:spPr>
        <p:txBody>
          <a:bodyPr>
            <a:normAutofit/>
          </a:bodyPr>
          <a:lstStyle/>
          <a:p>
            <a:r>
              <a:rPr lang="en-US"/>
              <a:t>What Went Well</a:t>
            </a:r>
          </a:p>
        </p:txBody>
      </p:sp>
      <p:sp>
        <p:nvSpPr>
          <p:cNvPr id="3" name="Content Placeholder 2">
            <a:extLst>
              <a:ext uri="{FF2B5EF4-FFF2-40B4-BE49-F238E27FC236}">
                <a16:creationId xmlns:a16="http://schemas.microsoft.com/office/drawing/2014/main" id="{32C85D2D-1B1C-24AD-3A96-138E6FB43B39}"/>
              </a:ext>
            </a:extLst>
          </p:cNvPr>
          <p:cNvSpPr>
            <a:spLocks noGrp="1"/>
          </p:cNvSpPr>
          <p:nvPr>
            <p:ph idx="1"/>
          </p:nvPr>
        </p:nvSpPr>
        <p:spPr>
          <a:xfrm>
            <a:off x="684212" y="685800"/>
            <a:ext cx="8534400" cy="3615267"/>
          </a:xfrm>
        </p:spPr>
        <p:txBody>
          <a:bodyPr>
            <a:normAutofit/>
          </a:bodyPr>
          <a:lstStyle/>
          <a:p>
            <a:r>
              <a:rPr lang="en-US" dirty="0">
                <a:solidFill>
                  <a:schemeClr val="tx1"/>
                </a:solidFill>
              </a:rPr>
              <a:t>Because of Slack, we are able to communicate well be connected</a:t>
            </a:r>
          </a:p>
          <a:p>
            <a:r>
              <a:rPr lang="en-US" dirty="0">
                <a:solidFill>
                  <a:schemeClr val="tx1"/>
                </a:solidFill>
              </a:rPr>
              <a:t>Teamwork helped in requirement gathering.</a:t>
            </a:r>
          </a:p>
          <a:p>
            <a:r>
              <a:rPr lang="en-US" dirty="0">
                <a:solidFill>
                  <a:schemeClr val="tx1"/>
                </a:solidFill>
              </a:rPr>
              <a:t>We have listed down the technologies which will be used. Although we still need to learn the concepts in depth to be able to make a good product.</a:t>
            </a:r>
          </a:p>
          <a:p>
            <a:r>
              <a:rPr lang="en-US" dirty="0">
                <a:solidFill>
                  <a:schemeClr val="tx1"/>
                </a:solidFill>
              </a:rPr>
              <a:t>Using JIRA has helped us to track the status</a:t>
            </a:r>
          </a:p>
        </p:txBody>
      </p:sp>
      <p:grpSp>
        <p:nvGrpSpPr>
          <p:cNvPr id="15" name="Group 14">
            <a:extLst>
              <a:ext uri="{FF2B5EF4-FFF2-40B4-BE49-F238E27FC236}">
                <a16:creationId xmlns:a16="http://schemas.microsoft.com/office/drawing/2014/main" id="{6E8443E6-406A-4E9D-BBDF-18D82C7E57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2963333"/>
            <a:ext cx="2981858" cy="3208867"/>
            <a:chOff x="9206969" y="2963333"/>
            <a:chExt cx="2981858" cy="3208867"/>
          </a:xfrm>
        </p:grpSpPr>
        <p:cxnSp>
          <p:nvCxnSpPr>
            <p:cNvPr id="16" name="Straight Connector 15">
              <a:extLst>
                <a:ext uri="{FF2B5EF4-FFF2-40B4-BE49-F238E27FC236}">
                  <a16:creationId xmlns:a16="http://schemas.microsoft.com/office/drawing/2014/main" id="{31BA182A-2104-4C55-A000-6A17CB398C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7FCCA59-6939-4760-9F82-2FC2E686F5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FB56C56-4387-44BD-B03A-5191625A5E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2F6CE9C-E697-4BCF-9715-53021444C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5D51363-57A9-46E1-8441-64EAF401C3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 name="TextBox 5">
            <a:extLst>
              <a:ext uri="{FF2B5EF4-FFF2-40B4-BE49-F238E27FC236}">
                <a16:creationId xmlns:a16="http://schemas.microsoft.com/office/drawing/2014/main" id="{37584717-3D57-30DB-C772-287D3FD740B7}"/>
              </a:ext>
            </a:extLst>
          </p:cNvPr>
          <p:cNvSpPr txBox="1"/>
          <p:nvPr/>
        </p:nvSpPr>
        <p:spPr>
          <a:xfrm>
            <a:off x="3052763" y="3249096"/>
            <a:ext cx="6105524" cy="369332"/>
          </a:xfrm>
          <a:prstGeom prst="rect">
            <a:avLst/>
          </a:prstGeom>
          <a:noFill/>
        </p:spPr>
        <p:txBody>
          <a:bodyPr wrap="square">
            <a:spAutoFit/>
          </a:bodyPr>
          <a:lstStyle/>
          <a:p>
            <a:endParaRPr lang="en-US" dirty="0"/>
          </a:p>
        </p:txBody>
      </p:sp>
    </p:spTree>
    <p:extLst>
      <p:ext uri="{BB962C8B-B14F-4D97-AF65-F5344CB8AC3E}">
        <p14:creationId xmlns:p14="http://schemas.microsoft.com/office/powerpoint/2010/main" val="2691899185"/>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9F8E42-1360-9154-3B47-5E38B8F32B0B}"/>
            </a:ext>
          </a:extLst>
        </p:cNvPr>
        <p:cNvGrpSpPr/>
        <p:nvPr/>
      </p:nvGrpSpPr>
      <p:grpSpPr>
        <a:xfrm>
          <a:off x="0" y="0"/>
          <a:ext cx="0" cy="0"/>
          <a:chOff x="0" y="0"/>
          <a:chExt cx="0" cy="0"/>
        </a:xfrm>
      </p:grpSpPr>
      <p:pic>
        <p:nvPicPr>
          <p:cNvPr id="5" name="Picture 4" descr="People at the meeting desk">
            <a:extLst>
              <a:ext uri="{FF2B5EF4-FFF2-40B4-BE49-F238E27FC236}">
                <a16:creationId xmlns:a16="http://schemas.microsoft.com/office/drawing/2014/main" id="{C800DDCA-1639-9300-A21A-EA4B97BB9A08}"/>
              </a:ext>
            </a:extLst>
          </p:cNvPr>
          <p:cNvPicPr>
            <a:picLocks noChangeAspect="1"/>
          </p:cNvPicPr>
          <p:nvPr/>
        </p:nvPicPr>
        <p:blipFill rotWithShape="1">
          <a:blip r:embed="rId2">
            <a:grayscl/>
          </a:blip>
          <a:srcRect/>
          <a:stretch/>
        </p:blipFill>
        <p:spPr>
          <a:xfrm>
            <a:off x="-12700" y="10"/>
            <a:ext cx="12192000" cy="6857990"/>
          </a:xfrm>
          <a:prstGeom prst="rect">
            <a:avLst/>
          </a:prstGeom>
        </p:spPr>
      </p:pic>
      <p:sp>
        <p:nvSpPr>
          <p:cNvPr id="11" name="Rectangle 10">
            <a:extLst>
              <a:ext uri="{FF2B5EF4-FFF2-40B4-BE49-F238E27FC236}">
                <a16:creationId xmlns:a16="http://schemas.microsoft.com/office/drawing/2014/main" id="{8735A508-2662-409F-B5A3-AEA22CE92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nip Single Corner Rectangle 17">
            <a:extLst>
              <a:ext uri="{FF2B5EF4-FFF2-40B4-BE49-F238E27FC236}">
                <a16:creationId xmlns:a16="http://schemas.microsoft.com/office/drawing/2014/main" id="{CB8B592B-E5AA-4055-8CB3-6AEDB35AD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38352"/>
            </a:avLst>
          </a:prstGeom>
          <a:gradFill>
            <a:gsLst>
              <a:gs pos="10000">
                <a:schemeClr val="dk2">
                  <a:tint val="97000"/>
                  <a:hueMod val="92000"/>
                  <a:satMod val="169000"/>
                  <a:lumMod val="164000"/>
                  <a:alpha val="70000"/>
                </a:schemeClr>
              </a:gs>
              <a:gs pos="100000">
                <a:schemeClr val="dk2">
                  <a:shade val="96000"/>
                  <a:satMod val="120000"/>
                  <a:lumMod val="90000"/>
                  <a:alpha val="80000"/>
                </a:schemeClr>
              </a:gs>
            </a:gsLst>
          </a:gradFill>
          <a:ln>
            <a:noFill/>
          </a:ln>
          <a:effectLst/>
        </p:spPr>
        <p:style>
          <a:lnRef idx="2">
            <a:schemeClr val="accent1">
              <a:shade val="50000"/>
            </a:schemeClr>
          </a:lnRef>
          <a:fillRef idx="1002">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976FD83-08A6-9576-7C8A-C01ECD19BDDD}"/>
              </a:ext>
            </a:extLst>
          </p:cNvPr>
          <p:cNvSpPr>
            <a:spLocks noGrp="1"/>
          </p:cNvSpPr>
          <p:nvPr>
            <p:ph type="title"/>
          </p:nvPr>
        </p:nvSpPr>
        <p:spPr>
          <a:xfrm>
            <a:off x="684212" y="4487332"/>
            <a:ext cx="8534400" cy="1507067"/>
          </a:xfrm>
        </p:spPr>
        <p:txBody>
          <a:bodyPr>
            <a:normAutofit/>
          </a:bodyPr>
          <a:lstStyle/>
          <a:p>
            <a:r>
              <a:rPr lang="en-US"/>
              <a:t>What need improvements</a:t>
            </a:r>
          </a:p>
        </p:txBody>
      </p:sp>
      <p:sp>
        <p:nvSpPr>
          <p:cNvPr id="3" name="Content Placeholder 2">
            <a:extLst>
              <a:ext uri="{FF2B5EF4-FFF2-40B4-BE49-F238E27FC236}">
                <a16:creationId xmlns:a16="http://schemas.microsoft.com/office/drawing/2014/main" id="{32C85D2D-1B1C-24AD-3A96-138E6FB43B39}"/>
              </a:ext>
            </a:extLst>
          </p:cNvPr>
          <p:cNvSpPr>
            <a:spLocks noGrp="1"/>
          </p:cNvSpPr>
          <p:nvPr>
            <p:ph idx="1"/>
          </p:nvPr>
        </p:nvSpPr>
        <p:spPr>
          <a:xfrm>
            <a:off x="684212" y="685800"/>
            <a:ext cx="8534400" cy="3615267"/>
          </a:xfrm>
        </p:spPr>
        <p:txBody>
          <a:bodyPr>
            <a:normAutofit/>
          </a:bodyPr>
          <a:lstStyle/>
          <a:p>
            <a:r>
              <a:rPr lang="en-US">
                <a:solidFill>
                  <a:schemeClr val="tx1"/>
                </a:solidFill>
              </a:rPr>
              <a:t>Meeting schedules have to be planned carefully.</a:t>
            </a:r>
          </a:p>
          <a:p>
            <a:r>
              <a:rPr lang="en-US">
                <a:solidFill>
                  <a:schemeClr val="tx1"/>
                </a:solidFill>
              </a:rPr>
              <a:t>Team participation requires a slight improvement.</a:t>
            </a:r>
          </a:p>
          <a:p>
            <a:r>
              <a:rPr lang="en-US">
                <a:solidFill>
                  <a:schemeClr val="tx1"/>
                </a:solidFill>
              </a:rPr>
              <a:t>Regular updating of JIRA tasks should be done by the team</a:t>
            </a:r>
          </a:p>
        </p:txBody>
      </p:sp>
      <p:grpSp>
        <p:nvGrpSpPr>
          <p:cNvPr id="15" name="Group 14">
            <a:extLst>
              <a:ext uri="{FF2B5EF4-FFF2-40B4-BE49-F238E27FC236}">
                <a16:creationId xmlns:a16="http://schemas.microsoft.com/office/drawing/2014/main" id="{6E8443E6-406A-4E9D-BBDF-18D82C7E57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2963333"/>
            <a:ext cx="2981858" cy="3208867"/>
            <a:chOff x="9206969" y="2963333"/>
            <a:chExt cx="2981858" cy="3208867"/>
          </a:xfrm>
        </p:grpSpPr>
        <p:cxnSp>
          <p:nvCxnSpPr>
            <p:cNvPr id="16" name="Straight Connector 15">
              <a:extLst>
                <a:ext uri="{FF2B5EF4-FFF2-40B4-BE49-F238E27FC236}">
                  <a16:creationId xmlns:a16="http://schemas.microsoft.com/office/drawing/2014/main" id="{31BA182A-2104-4C55-A000-6A17CB398C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7FCCA59-6939-4760-9F82-2FC2E686F5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FB56C56-4387-44BD-B03A-5191625A5E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2F6CE9C-E697-4BCF-9715-53021444C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5D51363-57A9-46E1-8441-64EAF401C3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 name="TextBox 5">
            <a:extLst>
              <a:ext uri="{FF2B5EF4-FFF2-40B4-BE49-F238E27FC236}">
                <a16:creationId xmlns:a16="http://schemas.microsoft.com/office/drawing/2014/main" id="{37584717-3D57-30DB-C772-287D3FD740B7}"/>
              </a:ext>
            </a:extLst>
          </p:cNvPr>
          <p:cNvSpPr txBox="1"/>
          <p:nvPr/>
        </p:nvSpPr>
        <p:spPr>
          <a:xfrm>
            <a:off x="3052763" y="3249096"/>
            <a:ext cx="6105524" cy="369332"/>
          </a:xfrm>
          <a:prstGeom prst="rect">
            <a:avLst/>
          </a:prstGeom>
          <a:noFill/>
        </p:spPr>
        <p:txBody>
          <a:bodyPr wrap="square">
            <a:spAutoFit/>
          </a:bodyPr>
          <a:lstStyle/>
          <a:p>
            <a:endParaRPr lang="en-US" dirty="0"/>
          </a:p>
        </p:txBody>
      </p:sp>
    </p:spTree>
    <p:extLst>
      <p:ext uri="{BB962C8B-B14F-4D97-AF65-F5344CB8AC3E}">
        <p14:creationId xmlns:p14="http://schemas.microsoft.com/office/powerpoint/2010/main" val="295917348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27FA5C-F359-D029-0327-FF63DD901209}"/>
            </a:ext>
          </a:extLst>
        </p:cNvPr>
        <p:cNvGrpSpPr/>
        <p:nvPr/>
      </p:nvGrpSpPr>
      <p:grpSpPr>
        <a:xfrm>
          <a:off x="0" y="0"/>
          <a:ext cx="0" cy="0"/>
          <a:chOff x="0" y="0"/>
          <a:chExt cx="0" cy="0"/>
        </a:xfrm>
      </p:grpSpPr>
      <p:pic>
        <p:nvPicPr>
          <p:cNvPr id="5" name="Picture 4" descr="People at the meeting desk">
            <a:extLst>
              <a:ext uri="{FF2B5EF4-FFF2-40B4-BE49-F238E27FC236}">
                <a16:creationId xmlns:a16="http://schemas.microsoft.com/office/drawing/2014/main" id="{01F9E58E-B5F9-BDC8-428B-21939D40BC9F}"/>
              </a:ext>
            </a:extLst>
          </p:cNvPr>
          <p:cNvPicPr>
            <a:picLocks noChangeAspect="1"/>
          </p:cNvPicPr>
          <p:nvPr/>
        </p:nvPicPr>
        <p:blipFill rotWithShape="1">
          <a:blip r:embed="rId2">
            <a:grayscl/>
          </a:blip>
          <a:srcRect/>
          <a:stretch/>
        </p:blipFill>
        <p:spPr>
          <a:xfrm>
            <a:off x="-12700" y="10"/>
            <a:ext cx="12192000" cy="6857990"/>
          </a:xfrm>
          <a:prstGeom prst="rect">
            <a:avLst/>
          </a:prstGeom>
        </p:spPr>
      </p:pic>
      <p:sp>
        <p:nvSpPr>
          <p:cNvPr id="11" name="Rectangle 10">
            <a:extLst>
              <a:ext uri="{FF2B5EF4-FFF2-40B4-BE49-F238E27FC236}">
                <a16:creationId xmlns:a16="http://schemas.microsoft.com/office/drawing/2014/main" id="{8735A508-2662-409F-B5A3-AEA22CE92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nip Single Corner Rectangle 17">
            <a:extLst>
              <a:ext uri="{FF2B5EF4-FFF2-40B4-BE49-F238E27FC236}">
                <a16:creationId xmlns:a16="http://schemas.microsoft.com/office/drawing/2014/main" id="{CB8B592B-E5AA-4055-8CB3-6AEDB35AD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38352"/>
            </a:avLst>
          </a:prstGeom>
          <a:gradFill>
            <a:gsLst>
              <a:gs pos="10000">
                <a:schemeClr val="dk2">
                  <a:tint val="97000"/>
                  <a:hueMod val="92000"/>
                  <a:satMod val="169000"/>
                  <a:lumMod val="164000"/>
                  <a:alpha val="70000"/>
                </a:schemeClr>
              </a:gs>
              <a:gs pos="100000">
                <a:schemeClr val="dk2">
                  <a:shade val="96000"/>
                  <a:satMod val="120000"/>
                  <a:lumMod val="90000"/>
                  <a:alpha val="80000"/>
                </a:schemeClr>
              </a:gs>
            </a:gsLst>
          </a:gradFill>
          <a:ln>
            <a:noFill/>
          </a:ln>
          <a:effectLst/>
        </p:spPr>
        <p:style>
          <a:lnRef idx="2">
            <a:schemeClr val="accent1">
              <a:shade val="50000"/>
            </a:schemeClr>
          </a:lnRef>
          <a:fillRef idx="1002">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2104213-5767-96F6-5D3D-59A713D0F07E}"/>
              </a:ext>
            </a:extLst>
          </p:cNvPr>
          <p:cNvSpPr>
            <a:spLocks noGrp="1"/>
          </p:cNvSpPr>
          <p:nvPr>
            <p:ph type="title"/>
          </p:nvPr>
        </p:nvSpPr>
        <p:spPr>
          <a:xfrm>
            <a:off x="684212" y="4487332"/>
            <a:ext cx="8534400" cy="1507067"/>
          </a:xfrm>
        </p:spPr>
        <p:txBody>
          <a:bodyPr>
            <a:normAutofit/>
          </a:bodyPr>
          <a:lstStyle/>
          <a:p>
            <a:r>
              <a:rPr lang="en-US"/>
              <a:t>Next Steps</a:t>
            </a:r>
          </a:p>
        </p:txBody>
      </p:sp>
      <p:sp>
        <p:nvSpPr>
          <p:cNvPr id="3" name="Content Placeholder 2">
            <a:extLst>
              <a:ext uri="{FF2B5EF4-FFF2-40B4-BE49-F238E27FC236}">
                <a16:creationId xmlns:a16="http://schemas.microsoft.com/office/drawing/2014/main" id="{B9DA9C89-62AB-2D4F-F8F0-66851A21EEE3}"/>
              </a:ext>
            </a:extLst>
          </p:cNvPr>
          <p:cNvSpPr>
            <a:spLocks noGrp="1"/>
          </p:cNvSpPr>
          <p:nvPr>
            <p:ph idx="1"/>
          </p:nvPr>
        </p:nvSpPr>
        <p:spPr>
          <a:xfrm>
            <a:off x="684212" y="685800"/>
            <a:ext cx="8534400" cy="3615267"/>
          </a:xfrm>
        </p:spPr>
        <p:txBody>
          <a:bodyPr>
            <a:normAutofit/>
          </a:bodyPr>
          <a:lstStyle/>
          <a:p>
            <a:r>
              <a:rPr lang="en-US">
                <a:solidFill>
                  <a:schemeClr val="tx1"/>
                </a:solidFill>
              </a:rPr>
              <a:t>Proper availability of time needs to be discussed.</a:t>
            </a:r>
          </a:p>
          <a:p>
            <a:r>
              <a:rPr lang="en-US">
                <a:solidFill>
                  <a:schemeClr val="tx1"/>
                </a:solidFill>
              </a:rPr>
              <a:t>Get a clear idea of deadlines to finish the tasks as per schedule.</a:t>
            </a:r>
          </a:p>
          <a:p>
            <a:r>
              <a:rPr lang="en-US">
                <a:solidFill>
                  <a:schemeClr val="tx1"/>
                </a:solidFill>
              </a:rPr>
              <a:t>Start working on the activities assigned.</a:t>
            </a:r>
          </a:p>
        </p:txBody>
      </p:sp>
      <p:grpSp>
        <p:nvGrpSpPr>
          <p:cNvPr id="15" name="Group 14">
            <a:extLst>
              <a:ext uri="{FF2B5EF4-FFF2-40B4-BE49-F238E27FC236}">
                <a16:creationId xmlns:a16="http://schemas.microsoft.com/office/drawing/2014/main" id="{6E8443E6-406A-4E9D-BBDF-18D82C7E57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2963333"/>
            <a:ext cx="2981858" cy="3208867"/>
            <a:chOff x="9206969" y="2963333"/>
            <a:chExt cx="2981858" cy="3208867"/>
          </a:xfrm>
        </p:grpSpPr>
        <p:cxnSp>
          <p:nvCxnSpPr>
            <p:cNvPr id="16" name="Straight Connector 15">
              <a:extLst>
                <a:ext uri="{FF2B5EF4-FFF2-40B4-BE49-F238E27FC236}">
                  <a16:creationId xmlns:a16="http://schemas.microsoft.com/office/drawing/2014/main" id="{31BA182A-2104-4C55-A000-6A17CB398C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7FCCA59-6939-4760-9F82-2FC2E686F5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FB56C56-4387-44BD-B03A-5191625A5E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2F6CE9C-E697-4BCF-9715-53021444C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5D51363-57A9-46E1-8441-64EAF401C3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 name="TextBox 5">
            <a:extLst>
              <a:ext uri="{FF2B5EF4-FFF2-40B4-BE49-F238E27FC236}">
                <a16:creationId xmlns:a16="http://schemas.microsoft.com/office/drawing/2014/main" id="{8A18D3B5-C627-6A62-6CC4-BBCADE1B4B39}"/>
              </a:ext>
            </a:extLst>
          </p:cNvPr>
          <p:cNvSpPr txBox="1"/>
          <p:nvPr/>
        </p:nvSpPr>
        <p:spPr>
          <a:xfrm>
            <a:off x="3052763" y="3249096"/>
            <a:ext cx="6105524" cy="369332"/>
          </a:xfrm>
          <a:prstGeom prst="rect">
            <a:avLst/>
          </a:prstGeom>
          <a:noFill/>
        </p:spPr>
        <p:txBody>
          <a:bodyPr wrap="square">
            <a:spAutoFit/>
          </a:bodyPr>
          <a:lstStyle/>
          <a:p>
            <a:endParaRPr lang="en-US" dirty="0"/>
          </a:p>
        </p:txBody>
      </p:sp>
    </p:spTree>
    <p:extLst>
      <p:ext uri="{BB962C8B-B14F-4D97-AF65-F5344CB8AC3E}">
        <p14:creationId xmlns:p14="http://schemas.microsoft.com/office/powerpoint/2010/main" val="2175352608"/>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A43F8-079E-01ED-7DE8-D0D2728F12CF}"/>
              </a:ext>
            </a:extLst>
          </p:cNvPr>
          <p:cNvSpPr>
            <a:spLocks noGrp="1"/>
          </p:cNvSpPr>
          <p:nvPr>
            <p:ph type="title" idx="4294967295"/>
          </p:nvPr>
        </p:nvSpPr>
        <p:spPr>
          <a:xfrm>
            <a:off x="591127" y="566593"/>
            <a:ext cx="9553575" cy="1233488"/>
          </a:xfrm>
        </p:spPr>
        <p:txBody>
          <a:bodyPr vert="horz" lIns="91440" tIns="45720" rIns="91440" bIns="45720" rtlCol="0" anchor="b">
            <a:normAutofit/>
          </a:bodyPr>
          <a:lstStyle/>
          <a:p>
            <a:r>
              <a:rPr lang="en-US" sz="4800" dirty="0"/>
              <a:t>Sprint 4 tasks</a:t>
            </a:r>
          </a:p>
        </p:txBody>
      </p:sp>
      <p:pic>
        <p:nvPicPr>
          <p:cNvPr id="6" name="Content Placeholder 5">
            <a:extLst>
              <a:ext uri="{FF2B5EF4-FFF2-40B4-BE49-F238E27FC236}">
                <a16:creationId xmlns:a16="http://schemas.microsoft.com/office/drawing/2014/main" id="{82005CA6-ABC5-F0AD-DBB7-6D01C02D99E5}"/>
              </a:ext>
            </a:extLst>
          </p:cNvPr>
          <p:cNvPicPr>
            <a:picLocks noGrp="1" noChangeAspect="1"/>
          </p:cNvPicPr>
          <p:nvPr>
            <p:ph idx="4294967295"/>
          </p:nvPr>
        </p:nvPicPr>
        <p:blipFill rotWithShape="1">
          <a:blip r:embed="rId2"/>
          <a:srcRect t="1158" r="1" b="747"/>
          <a:stretch/>
        </p:blipFill>
        <p:spPr>
          <a:xfrm>
            <a:off x="701830" y="2156019"/>
            <a:ext cx="10788340" cy="3810578"/>
          </a:xfrm>
          <a:custGeom>
            <a:avLst/>
            <a:gdLst/>
            <a:ahLst/>
            <a:cxnLst/>
            <a:rect l="l" t="t" r="r" b="b"/>
            <a:pathLst>
              <a:path w="9290304" h="3280831">
                <a:moveTo>
                  <a:pt x="402071" y="0"/>
                </a:moveTo>
                <a:lnTo>
                  <a:pt x="9290304" y="0"/>
                </a:lnTo>
                <a:lnTo>
                  <a:pt x="9290304" y="2876895"/>
                </a:lnTo>
                <a:lnTo>
                  <a:pt x="8886368" y="3280831"/>
                </a:lnTo>
                <a:lnTo>
                  <a:pt x="0" y="3280831"/>
                </a:lnTo>
                <a:lnTo>
                  <a:pt x="0" y="402071"/>
                </a:lnTo>
                <a:close/>
              </a:path>
            </a:pathLst>
          </a:custGeom>
        </p:spPr>
      </p:pic>
    </p:spTree>
    <p:extLst>
      <p:ext uri="{BB962C8B-B14F-4D97-AF65-F5344CB8AC3E}">
        <p14:creationId xmlns:p14="http://schemas.microsoft.com/office/powerpoint/2010/main" val="2907584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1511F85B-5967-428B-BE8B-819A79813D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view of a track and field lane in the dark">
            <a:extLst>
              <a:ext uri="{FF2B5EF4-FFF2-40B4-BE49-F238E27FC236}">
                <a16:creationId xmlns:a16="http://schemas.microsoft.com/office/drawing/2014/main" id="{C47E5330-5746-BA39-D645-08604542D018}"/>
              </a:ext>
            </a:extLst>
          </p:cNvPr>
          <p:cNvPicPr>
            <a:picLocks noChangeAspect="1"/>
          </p:cNvPicPr>
          <p:nvPr/>
        </p:nvPicPr>
        <p:blipFill rotWithShape="1">
          <a:blip r:embed="rId2">
            <a:grayscl/>
          </a:blip>
          <a:srcRect t="15730"/>
          <a:stretch/>
        </p:blipFill>
        <p:spPr>
          <a:xfrm>
            <a:off x="20" y="10"/>
            <a:ext cx="12191980" cy="6857990"/>
          </a:xfrm>
          <a:prstGeom prst="rect">
            <a:avLst/>
          </a:prstGeom>
        </p:spPr>
      </p:pic>
      <p:sp>
        <p:nvSpPr>
          <p:cNvPr id="22" name="Snip Diagonal Corner Rectangle 6">
            <a:extLst>
              <a:ext uri="{FF2B5EF4-FFF2-40B4-BE49-F238E27FC236}">
                <a16:creationId xmlns:a16="http://schemas.microsoft.com/office/drawing/2014/main" id="{28DA8D05-CF65-4382-8BF4-2A08754DB5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gradFill>
            <a:gsLst>
              <a:gs pos="2000">
                <a:schemeClr val="dk2">
                  <a:tint val="97000"/>
                  <a:hueMod val="92000"/>
                  <a:satMod val="169000"/>
                  <a:lumMod val="164000"/>
                  <a:alpha val="79000"/>
                </a:schemeClr>
              </a:gs>
              <a:gs pos="100000">
                <a:schemeClr val="dk2">
                  <a:shade val="96000"/>
                  <a:satMod val="120000"/>
                  <a:lumMod val="90000"/>
                  <a:alpha val="88000"/>
                </a:schemeClr>
              </a:gs>
            </a:gsLst>
          </a:gradFill>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84506B7-871B-CF76-5BD7-E200EF1A52E9}"/>
              </a:ext>
            </a:extLst>
          </p:cNvPr>
          <p:cNvSpPr>
            <a:spLocks noGrp="1"/>
          </p:cNvSpPr>
          <p:nvPr>
            <p:ph type="title"/>
          </p:nvPr>
        </p:nvSpPr>
        <p:spPr>
          <a:xfrm>
            <a:off x="571274" y="2509284"/>
            <a:ext cx="6767736" cy="2486049"/>
          </a:xfrm>
        </p:spPr>
        <p:txBody>
          <a:bodyPr vert="horz" lIns="91440" tIns="45720" rIns="91440" bIns="45720" rtlCol="0" anchor="b">
            <a:normAutofit/>
          </a:bodyPr>
          <a:lstStyle/>
          <a:p>
            <a:r>
              <a:rPr lang="en-US" sz="4800" dirty="0"/>
              <a:t>Project Demo Sprint 2</a:t>
            </a:r>
            <a:br>
              <a:rPr lang="en-US" sz="4800" dirty="0"/>
            </a:br>
            <a:endParaRPr lang="en-US" sz="4800" dirty="0"/>
          </a:p>
        </p:txBody>
      </p:sp>
      <p:grpSp>
        <p:nvGrpSpPr>
          <p:cNvPr id="24" name="Group 23">
            <a:extLst>
              <a:ext uri="{FF2B5EF4-FFF2-40B4-BE49-F238E27FC236}">
                <a16:creationId xmlns:a16="http://schemas.microsoft.com/office/drawing/2014/main" id="{E0C6252F-9468-4CFE-8A28-0DFE703FB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1344" y="9144"/>
            <a:ext cx="6080656" cy="6163733"/>
            <a:chOff x="6108170" y="8467"/>
            <a:chExt cx="6080656" cy="6163733"/>
          </a:xfrm>
        </p:grpSpPr>
        <p:cxnSp>
          <p:nvCxnSpPr>
            <p:cNvPr id="25" name="Straight Connector 24">
              <a:extLst>
                <a:ext uri="{FF2B5EF4-FFF2-40B4-BE49-F238E27FC236}">
                  <a16:creationId xmlns:a16="http://schemas.microsoft.com/office/drawing/2014/main" id="{F873F8F7-6FEE-4BB3-94A3-78B5C2FF1D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F5B2264-1E71-4A5B-ABFC-2832FD78EC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6E0A76D-9460-46B8-BD58-9E9BF9CEB3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7E3790F-67C5-42CD-B933-75C6F3250A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4EF3C2C4-F6BB-4D14-8577-3649162D0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70043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4A82-8B41-240E-8BE0-B537491C2096}"/>
              </a:ext>
            </a:extLst>
          </p:cNvPr>
          <p:cNvSpPr>
            <a:spLocks noGrp="1"/>
          </p:cNvSpPr>
          <p:nvPr>
            <p:ph type="title"/>
          </p:nvPr>
        </p:nvSpPr>
        <p:spPr>
          <a:xfrm>
            <a:off x="1126427" y="765077"/>
            <a:ext cx="8534400" cy="1507067"/>
          </a:xfrm>
        </p:spPr>
        <p:txBody>
          <a:bodyPr>
            <a:normAutofit/>
          </a:bodyPr>
          <a:lstStyle/>
          <a:p>
            <a:r>
              <a:rPr lang="en-US" dirty="0"/>
              <a:t>Team Members Roles</a:t>
            </a:r>
          </a:p>
        </p:txBody>
      </p:sp>
      <p:sp>
        <p:nvSpPr>
          <p:cNvPr id="10" name="TextBox 9">
            <a:extLst>
              <a:ext uri="{FF2B5EF4-FFF2-40B4-BE49-F238E27FC236}">
                <a16:creationId xmlns:a16="http://schemas.microsoft.com/office/drawing/2014/main" id="{716C76CC-6930-BC7A-CC8E-9CF4B0622811}"/>
              </a:ext>
            </a:extLst>
          </p:cNvPr>
          <p:cNvSpPr txBox="1"/>
          <p:nvPr/>
        </p:nvSpPr>
        <p:spPr>
          <a:xfrm>
            <a:off x="1217646" y="5023612"/>
            <a:ext cx="2018155" cy="789353"/>
          </a:xfrm>
          <a:prstGeom prst="rect">
            <a:avLst/>
          </a:prstGeom>
          <a:noFill/>
        </p:spPr>
        <p:txBody>
          <a:bodyPr wrap="square" rtlCol="0">
            <a:spAutoFit/>
          </a:bodyPr>
          <a:lstStyle/>
          <a:p>
            <a:pPr algn="ctr" defTabSz="320863">
              <a:spcAft>
                <a:spcPts val="726"/>
              </a:spcAft>
            </a:pPr>
            <a:r>
              <a:rPr lang="en-US" sz="1263" kern="1200">
                <a:solidFill>
                  <a:schemeClr val="tx1"/>
                </a:solidFill>
                <a:latin typeface="+mn-lt"/>
                <a:ea typeface="+mn-ea"/>
                <a:cs typeface="+mn-cs"/>
              </a:rPr>
              <a:t>Pavan </a:t>
            </a:r>
          </a:p>
          <a:p>
            <a:pPr algn="ctr" defTabSz="320863">
              <a:spcAft>
                <a:spcPts val="726"/>
              </a:spcAft>
            </a:pPr>
            <a:r>
              <a:rPr lang="en-US" sz="1263" kern="1200">
                <a:solidFill>
                  <a:schemeClr val="tx1"/>
                </a:solidFill>
                <a:latin typeface="+mn-lt"/>
                <a:ea typeface="+mn-ea"/>
                <a:cs typeface="+mn-cs"/>
              </a:rPr>
              <a:t>Cloud Engineer and Developer</a:t>
            </a:r>
            <a:endParaRPr lang="en-US"/>
          </a:p>
        </p:txBody>
      </p:sp>
      <p:sp>
        <p:nvSpPr>
          <p:cNvPr id="11" name="TextBox 10">
            <a:extLst>
              <a:ext uri="{FF2B5EF4-FFF2-40B4-BE49-F238E27FC236}">
                <a16:creationId xmlns:a16="http://schemas.microsoft.com/office/drawing/2014/main" id="{6D38BB9D-39B4-0C3B-36DD-5FE6F01E1CB9}"/>
              </a:ext>
            </a:extLst>
          </p:cNvPr>
          <p:cNvSpPr txBox="1"/>
          <p:nvPr/>
        </p:nvSpPr>
        <p:spPr>
          <a:xfrm>
            <a:off x="3859828" y="4975845"/>
            <a:ext cx="2018155" cy="570797"/>
          </a:xfrm>
          <a:prstGeom prst="rect">
            <a:avLst/>
          </a:prstGeom>
          <a:noFill/>
        </p:spPr>
        <p:txBody>
          <a:bodyPr wrap="square" rtlCol="0">
            <a:spAutoFit/>
          </a:bodyPr>
          <a:lstStyle/>
          <a:p>
            <a:pPr algn="ctr" defTabSz="320863">
              <a:spcAft>
                <a:spcPts val="726"/>
              </a:spcAft>
            </a:pPr>
            <a:r>
              <a:rPr lang="en-US" sz="1263" kern="1200">
                <a:solidFill>
                  <a:schemeClr val="tx1"/>
                </a:solidFill>
                <a:latin typeface="+mn-lt"/>
                <a:ea typeface="+mn-ea"/>
                <a:cs typeface="+mn-cs"/>
              </a:rPr>
              <a:t>Avhad, Dipali Vijay</a:t>
            </a:r>
          </a:p>
          <a:p>
            <a:pPr algn="ctr" defTabSz="320863">
              <a:spcAft>
                <a:spcPts val="726"/>
              </a:spcAft>
            </a:pPr>
            <a:r>
              <a:rPr lang="en-US" sz="1263" kern="1200">
                <a:solidFill>
                  <a:schemeClr val="tx1"/>
                </a:solidFill>
                <a:latin typeface="+mn-lt"/>
                <a:ea typeface="+mn-ea"/>
                <a:cs typeface="+mn-cs"/>
              </a:rPr>
              <a:t>Developer and tester</a:t>
            </a:r>
            <a:endParaRPr lang="en-US"/>
          </a:p>
        </p:txBody>
      </p:sp>
      <p:sp>
        <p:nvSpPr>
          <p:cNvPr id="12" name="TextBox 11">
            <a:extLst>
              <a:ext uri="{FF2B5EF4-FFF2-40B4-BE49-F238E27FC236}">
                <a16:creationId xmlns:a16="http://schemas.microsoft.com/office/drawing/2014/main" id="{A0F869F0-7B4B-4AC5-09FA-9624541D9B38}"/>
              </a:ext>
            </a:extLst>
          </p:cNvPr>
          <p:cNvSpPr txBox="1"/>
          <p:nvPr/>
        </p:nvSpPr>
        <p:spPr>
          <a:xfrm>
            <a:off x="6441944" y="5023615"/>
            <a:ext cx="2018155" cy="984088"/>
          </a:xfrm>
          <a:prstGeom prst="rect">
            <a:avLst/>
          </a:prstGeom>
          <a:noFill/>
        </p:spPr>
        <p:txBody>
          <a:bodyPr wrap="square" rtlCol="0">
            <a:spAutoFit/>
          </a:bodyPr>
          <a:lstStyle/>
          <a:p>
            <a:pPr algn="ctr" defTabSz="320863">
              <a:spcAft>
                <a:spcPts val="726"/>
              </a:spcAft>
            </a:pPr>
            <a:r>
              <a:rPr lang="sv-SE" sz="1263" kern="1200">
                <a:solidFill>
                  <a:schemeClr val="tx1"/>
                </a:solidFill>
                <a:latin typeface="+mn-lt"/>
                <a:ea typeface="+mn-ea"/>
                <a:cs typeface="+mn-cs"/>
              </a:rPr>
              <a:t>Kundan Sai Datta Prasad,Gowru</a:t>
            </a:r>
          </a:p>
          <a:p>
            <a:pPr algn="ctr" defTabSz="320863">
              <a:spcAft>
                <a:spcPts val="726"/>
              </a:spcAft>
            </a:pPr>
            <a:r>
              <a:rPr lang="en-US" sz="1263" kern="1200">
                <a:solidFill>
                  <a:schemeClr val="tx1"/>
                </a:solidFill>
                <a:latin typeface="+mn-lt"/>
                <a:ea typeface="+mn-ea"/>
                <a:cs typeface="+mn-cs"/>
              </a:rPr>
              <a:t>Backend Developer and DevOps</a:t>
            </a:r>
            <a:endParaRPr lang="en-US"/>
          </a:p>
        </p:txBody>
      </p:sp>
      <p:pic>
        <p:nvPicPr>
          <p:cNvPr id="14" name="Picture 13">
            <a:extLst>
              <a:ext uri="{FF2B5EF4-FFF2-40B4-BE49-F238E27FC236}">
                <a16:creationId xmlns:a16="http://schemas.microsoft.com/office/drawing/2014/main" id="{E438072D-C594-1779-6472-D85E972C7401}"/>
              </a:ext>
            </a:extLst>
          </p:cNvPr>
          <p:cNvPicPr>
            <a:picLocks noChangeAspect="1"/>
          </p:cNvPicPr>
          <p:nvPr/>
        </p:nvPicPr>
        <p:blipFill>
          <a:blip r:embed="rId2"/>
          <a:stretch>
            <a:fillRect/>
          </a:stretch>
        </p:blipFill>
        <p:spPr>
          <a:xfrm>
            <a:off x="1275634" y="2422875"/>
            <a:ext cx="1902178" cy="2544248"/>
          </a:xfrm>
          <a:prstGeom prst="rect">
            <a:avLst/>
          </a:prstGeom>
        </p:spPr>
      </p:pic>
      <p:pic>
        <p:nvPicPr>
          <p:cNvPr id="4" name="Picture 3">
            <a:extLst>
              <a:ext uri="{FF2B5EF4-FFF2-40B4-BE49-F238E27FC236}">
                <a16:creationId xmlns:a16="http://schemas.microsoft.com/office/drawing/2014/main" id="{51714E5C-C1A2-F2A5-41A7-4AF2E570EBE1}"/>
              </a:ext>
            </a:extLst>
          </p:cNvPr>
          <p:cNvPicPr>
            <a:picLocks noChangeAspect="1"/>
          </p:cNvPicPr>
          <p:nvPr/>
        </p:nvPicPr>
        <p:blipFill>
          <a:blip r:embed="rId3"/>
          <a:stretch>
            <a:fillRect/>
          </a:stretch>
        </p:blipFill>
        <p:spPr>
          <a:xfrm>
            <a:off x="6630398" y="2422874"/>
            <a:ext cx="1829701" cy="2554547"/>
          </a:xfrm>
          <a:prstGeom prst="rect">
            <a:avLst/>
          </a:prstGeom>
        </p:spPr>
      </p:pic>
      <p:pic>
        <p:nvPicPr>
          <p:cNvPr id="3" name="Picture 2" descr="A person smiling at camera&#10;&#10;Description automatically generated">
            <a:extLst>
              <a:ext uri="{FF2B5EF4-FFF2-40B4-BE49-F238E27FC236}">
                <a16:creationId xmlns:a16="http://schemas.microsoft.com/office/drawing/2014/main" id="{D2777B70-3904-DF83-7023-18A8A1534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0225" y="2392965"/>
            <a:ext cx="2106957" cy="2596051"/>
          </a:xfrm>
          <a:prstGeom prst="rect">
            <a:avLst/>
          </a:prstGeom>
        </p:spPr>
      </p:pic>
    </p:spTree>
    <p:extLst>
      <p:ext uri="{BB962C8B-B14F-4D97-AF65-F5344CB8AC3E}">
        <p14:creationId xmlns:p14="http://schemas.microsoft.com/office/powerpoint/2010/main" val="3486289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child with food">
            <a:extLst>
              <a:ext uri="{FF2B5EF4-FFF2-40B4-BE49-F238E27FC236}">
                <a16:creationId xmlns:a16="http://schemas.microsoft.com/office/drawing/2014/main" id="{D8325042-E4F8-A1E8-DB87-7B2BB3483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0226" y="234110"/>
            <a:ext cx="3142760" cy="5884953"/>
          </a:xfrm>
          <a:prstGeom prst="rect">
            <a:avLst/>
          </a:prstGeom>
        </p:spPr>
      </p:pic>
      <p:pic>
        <p:nvPicPr>
          <p:cNvPr id="4" name="Picture 3">
            <a:extLst>
              <a:ext uri="{FF2B5EF4-FFF2-40B4-BE49-F238E27FC236}">
                <a16:creationId xmlns:a16="http://schemas.microsoft.com/office/drawing/2014/main" id="{D8C763B6-6DE4-1468-2907-2228D121B1AE}"/>
              </a:ext>
            </a:extLst>
          </p:cNvPr>
          <p:cNvPicPr>
            <a:picLocks noChangeAspect="1"/>
          </p:cNvPicPr>
          <p:nvPr/>
        </p:nvPicPr>
        <p:blipFill>
          <a:blip r:embed="rId3"/>
          <a:stretch>
            <a:fillRect/>
          </a:stretch>
        </p:blipFill>
        <p:spPr>
          <a:xfrm>
            <a:off x="443813" y="99194"/>
            <a:ext cx="3063505" cy="6668078"/>
          </a:xfrm>
          <a:prstGeom prst="rect">
            <a:avLst/>
          </a:prstGeom>
        </p:spPr>
      </p:pic>
      <p:pic>
        <p:nvPicPr>
          <p:cNvPr id="8" name="Picture 7">
            <a:extLst>
              <a:ext uri="{FF2B5EF4-FFF2-40B4-BE49-F238E27FC236}">
                <a16:creationId xmlns:a16="http://schemas.microsoft.com/office/drawing/2014/main" id="{9F8A7D47-9CC9-5055-E0B6-8172BEAA9FA7}"/>
              </a:ext>
            </a:extLst>
          </p:cNvPr>
          <p:cNvPicPr>
            <a:picLocks noChangeAspect="1"/>
          </p:cNvPicPr>
          <p:nvPr/>
        </p:nvPicPr>
        <p:blipFill>
          <a:blip r:embed="rId4"/>
          <a:stretch>
            <a:fillRect/>
          </a:stretch>
        </p:blipFill>
        <p:spPr>
          <a:xfrm>
            <a:off x="8554751" y="42491"/>
            <a:ext cx="3063505" cy="6706181"/>
          </a:xfrm>
          <a:prstGeom prst="rect">
            <a:avLst/>
          </a:prstGeom>
        </p:spPr>
      </p:pic>
    </p:spTree>
    <p:extLst>
      <p:ext uri="{BB962C8B-B14F-4D97-AF65-F5344CB8AC3E}">
        <p14:creationId xmlns:p14="http://schemas.microsoft.com/office/powerpoint/2010/main" val="2803784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4E9592-5CE2-EF3C-F305-1AA1DDB44F90}"/>
              </a:ext>
            </a:extLst>
          </p:cNvPr>
          <p:cNvPicPr>
            <a:picLocks noChangeAspect="1"/>
          </p:cNvPicPr>
          <p:nvPr/>
        </p:nvPicPr>
        <p:blipFill>
          <a:blip r:embed="rId2"/>
          <a:stretch>
            <a:fillRect/>
          </a:stretch>
        </p:blipFill>
        <p:spPr>
          <a:xfrm>
            <a:off x="777106" y="0"/>
            <a:ext cx="3093988" cy="6675698"/>
          </a:xfrm>
          <a:prstGeom prst="rect">
            <a:avLst/>
          </a:prstGeom>
        </p:spPr>
      </p:pic>
      <p:pic>
        <p:nvPicPr>
          <p:cNvPr id="7" name="Picture 6">
            <a:extLst>
              <a:ext uri="{FF2B5EF4-FFF2-40B4-BE49-F238E27FC236}">
                <a16:creationId xmlns:a16="http://schemas.microsoft.com/office/drawing/2014/main" id="{9D59FEAF-BE03-D856-3998-D81629748709}"/>
              </a:ext>
            </a:extLst>
          </p:cNvPr>
          <p:cNvPicPr>
            <a:picLocks noChangeAspect="1"/>
          </p:cNvPicPr>
          <p:nvPr/>
        </p:nvPicPr>
        <p:blipFill>
          <a:blip r:embed="rId3"/>
          <a:stretch>
            <a:fillRect/>
          </a:stretch>
        </p:blipFill>
        <p:spPr>
          <a:xfrm>
            <a:off x="4440422" y="102581"/>
            <a:ext cx="3063505" cy="6652837"/>
          </a:xfrm>
          <a:prstGeom prst="rect">
            <a:avLst/>
          </a:prstGeom>
        </p:spPr>
      </p:pic>
      <p:pic>
        <p:nvPicPr>
          <p:cNvPr id="10" name="Picture 9">
            <a:extLst>
              <a:ext uri="{FF2B5EF4-FFF2-40B4-BE49-F238E27FC236}">
                <a16:creationId xmlns:a16="http://schemas.microsoft.com/office/drawing/2014/main" id="{04167D74-6CBD-2B6F-6C14-78C178EFD877}"/>
              </a:ext>
            </a:extLst>
          </p:cNvPr>
          <p:cNvPicPr>
            <a:picLocks noChangeAspect="1"/>
          </p:cNvPicPr>
          <p:nvPr/>
        </p:nvPicPr>
        <p:blipFill>
          <a:blip r:embed="rId4"/>
          <a:stretch>
            <a:fillRect/>
          </a:stretch>
        </p:blipFill>
        <p:spPr>
          <a:xfrm>
            <a:off x="8073255" y="64477"/>
            <a:ext cx="3109229" cy="6729043"/>
          </a:xfrm>
          <a:prstGeom prst="rect">
            <a:avLst/>
          </a:prstGeom>
        </p:spPr>
      </p:pic>
    </p:spTree>
    <p:extLst>
      <p:ext uri="{BB962C8B-B14F-4D97-AF65-F5344CB8AC3E}">
        <p14:creationId xmlns:p14="http://schemas.microsoft.com/office/powerpoint/2010/main" val="3340508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FD3980-9068-2121-58E7-AC7E338F237B}"/>
              </a:ext>
            </a:extLst>
          </p:cNvPr>
          <p:cNvPicPr>
            <a:picLocks noChangeAspect="1"/>
          </p:cNvPicPr>
          <p:nvPr/>
        </p:nvPicPr>
        <p:blipFill>
          <a:blip r:embed="rId2"/>
          <a:stretch>
            <a:fillRect/>
          </a:stretch>
        </p:blipFill>
        <p:spPr>
          <a:xfrm>
            <a:off x="4517571" y="118240"/>
            <a:ext cx="3102429" cy="6739760"/>
          </a:xfrm>
          <a:prstGeom prst="rect">
            <a:avLst/>
          </a:prstGeom>
        </p:spPr>
      </p:pic>
    </p:spTree>
    <p:extLst>
      <p:ext uri="{BB962C8B-B14F-4D97-AF65-F5344CB8AC3E}">
        <p14:creationId xmlns:p14="http://schemas.microsoft.com/office/powerpoint/2010/main" val="808759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90EA2-450D-2AB0-47AF-07A12FA39F80}"/>
              </a:ext>
            </a:extLst>
          </p:cNvPr>
          <p:cNvSpPr>
            <a:spLocks noGrp="1"/>
          </p:cNvSpPr>
          <p:nvPr>
            <p:ph type="title"/>
          </p:nvPr>
        </p:nvSpPr>
        <p:spPr>
          <a:xfrm>
            <a:off x="1143001" y="1386119"/>
            <a:ext cx="9905999" cy="1360898"/>
          </a:xfrm>
        </p:spPr>
        <p:txBody>
          <a:bodyPr/>
          <a:lstStyle/>
          <a:p>
            <a:pPr algn="ctr"/>
            <a:r>
              <a:rPr lang="en-US" dirty="0"/>
              <a:t>Wiki page Link</a:t>
            </a:r>
          </a:p>
        </p:txBody>
      </p:sp>
      <p:sp>
        <p:nvSpPr>
          <p:cNvPr id="3" name="Content Placeholder 2">
            <a:extLst>
              <a:ext uri="{FF2B5EF4-FFF2-40B4-BE49-F238E27FC236}">
                <a16:creationId xmlns:a16="http://schemas.microsoft.com/office/drawing/2014/main" id="{E8C781F2-5404-0067-F0F2-B7936FDEEBFC}"/>
              </a:ext>
            </a:extLst>
          </p:cNvPr>
          <p:cNvSpPr>
            <a:spLocks noGrp="1"/>
          </p:cNvSpPr>
          <p:nvPr>
            <p:ph idx="1"/>
          </p:nvPr>
        </p:nvSpPr>
        <p:spPr>
          <a:xfrm>
            <a:off x="1142999" y="3190442"/>
            <a:ext cx="9905999" cy="1633484"/>
          </a:xfrm>
        </p:spPr>
        <p:txBody>
          <a:bodyPr>
            <a:normAutofit/>
          </a:bodyPr>
          <a:lstStyle/>
          <a:p>
            <a:pPr marL="0" indent="0" algn="ctr">
              <a:buNone/>
            </a:pPr>
            <a:r>
              <a:rPr lang="en-US" sz="3600" dirty="0">
                <a:solidFill>
                  <a:schemeClr val="accent4">
                    <a:lumMod val="60000"/>
                    <a:lumOff val="40000"/>
                  </a:schemeClr>
                </a:solidFill>
              </a:rPr>
              <a:t>https://github.com/upadristasarath/CS691_CapstoneProject_MealMate/wiki</a:t>
            </a:r>
          </a:p>
        </p:txBody>
      </p:sp>
    </p:spTree>
    <p:extLst>
      <p:ext uri="{BB962C8B-B14F-4D97-AF65-F5344CB8AC3E}">
        <p14:creationId xmlns:p14="http://schemas.microsoft.com/office/powerpoint/2010/main" val="852705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2" name="Rectangle 31">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erial view of a highway near the ocean">
            <a:extLst>
              <a:ext uri="{FF2B5EF4-FFF2-40B4-BE49-F238E27FC236}">
                <a16:creationId xmlns:a16="http://schemas.microsoft.com/office/drawing/2014/main" id="{D1540AC5-6B07-0622-58D8-2587AB2AC1CB}"/>
              </a:ext>
            </a:extLst>
          </p:cNvPr>
          <p:cNvPicPr>
            <a:picLocks noChangeAspect="1"/>
          </p:cNvPicPr>
          <p:nvPr/>
        </p:nvPicPr>
        <p:blipFill rotWithShape="1">
          <a:blip r:embed="rId2">
            <a:alphaModFix amt="40000"/>
          </a:blip>
          <a:srcRect t="11833" b="13167"/>
          <a:stretch/>
        </p:blipFill>
        <p:spPr>
          <a:xfrm>
            <a:off x="-3175" y="10"/>
            <a:ext cx="12192000" cy="6857990"/>
          </a:xfrm>
          <a:prstGeom prst="rect">
            <a:avLst/>
          </a:prstGeom>
        </p:spPr>
      </p:pic>
      <p:sp>
        <p:nvSpPr>
          <p:cNvPr id="2" name="Title 1">
            <a:extLst>
              <a:ext uri="{FF2B5EF4-FFF2-40B4-BE49-F238E27FC236}">
                <a16:creationId xmlns:a16="http://schemas.microsoft.com/office/drawing/2014/main" id="{1C3EDF74-22E5-B088-C6AA-7D2B253012BD}"/>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spc="300"/>
              <a:t>Thank you</a:t>
            </a:r>
          </a:p>
        </p:txBody>
      </p:sp>
    </p:spTree>
    <p:extLst>
      <p:ext uri="{BB962C8B-B14F-4D97-AF65-F5344CB8AC3E}">
        <p14:creationId xmlns:p14="http://schemas.microsoft.com/office/powerpoint/2010/main" val="219267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0FE681-1E05-478A-89DC-5F7AB37CF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097DDC-78F6-7ED9-6CCF-57E292BAA533}"/>
              </a:ext>
            </a:extLst>
          </p:cNvPr>
          <p:cNvSpPr>
            <a:spLocks noGrp="1"/>
          </p:cNvSpPr>
          <p:nvPr>
            <p:ph type="title"/>
          </p:nvPr>
        </p:nvSpPr>
        <p:spPr>
          <a:xfrm>
            <a:off x="684212" y="685799"/>
            <a:ext cx="3747111" cy="4892040"/>
          </a:xfrm>
        </p:spPr>
        <p:txBody>
          <a:bodyPr>
            <a:normAutofit/>
          </a:bodyPr>
          <a:lstStyle/>
          <a:p>
            <a:pPr algn="r"/>
            <a:r>
              <a:rPr lang="en-US" dirty="0"/>
              <a:t>Improvements made from Professor's Feedback</a:t>
            </a:r>
          </a:p>
        </p:txBody>
      </p:sp>
      <p:cxnSp>
        <p:nvCxnSpPr>
          <p:cNvPr id="10" name="Straight Connector 9">
            <a:extLst>
              <a:ext uri="{FF2B5EF4-FFF2-40B4-BE49-F238E27FC236}">
                <a16:creationId xmlns:a16="http://schemas.microsoft.com/office/drawing/2014/main" id="{2E2F21DC-5F0E-42CF-B89C-C1E25E175C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783" y="1532373"/>
            <a:ext cx="0" cy="3198892"/>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270B154-4815-0A21-4A6B-4118D3C4FC00}"/>
              </a:ext>
            </a:extLst>
          </p:cNvPr>
          <p:cNvSpPr>
            <a:spLocks noGrp="1"/>
          </p:cNvSpPr>
          <p:nvPr>
            <p:ph idx="1"/>
          </p:nvPr>
        </p:nvSpPr>
        <p:spPr>
          <a:xfrm>
            <a:off x="4979962" y="685799"/>
            <a:ext cx="6288260" cy="4892040"/>
          </a:xfrm>
        </p:spPr>
        <p:txBody>
          <a:bodyPr>
            <a:normAutofit/>
          </a:bodyPr>
          <a:lstStyle/>
          <a:p>
            <a:pPr>
              <a:lnSpc>
                <a:spcPct val="90000"/>
              </a:lnSpc>
            </a:pPr>
            <a:r>
              <a:rPr lang="en-US" sz="1700" dirty="0">
                <a:solidFill>
                  <a:schemeClr val="tx1"/>
                </a:solidFill>
              </a:rPr>
              <a:t>Post the deliverable 2 presentation, we received feedback from the professor on adding the</a:t>
            </a:r>
            <a:r>
              <a:rPr lang="en-US" sz="1700" dirty="0">
                <a:solidFill>
                  <a:schemeClr val="tx1"/>
                </a:solidFill>
                <a:latin typeface="Lato" panose="020F0502020204030203" pitchFamily="34" charset="0"/>
              </a:rPr>
              <a:t>  </a:t>
            </a:r>
            <a:r>
              <a:rPr lang="en-US" sz="1700" dirty="0">
                <a:solidFill>
                  <a:schemeClr val="tx1"/>
                </a:solidFill>
              </a:rPr>
              <a:t>'Sprint Burndown Chart', 'Completed/Committed Ratio', 'Team Velocity Chart', and 'Team's Historical Velocity (Average)' slides are included in the presentation as per the checklist. which we did accordingly which can be seen in the further slides.</a:t>
            </a:r>
          </a:p>
          <a:p>
            <a:pPr>
              <a:lnSpc>
                <a:spcPct val="90000"/>
              </a:lnSpc>
            </a:pPr>
            <a:r>
              <a:rPr lang="en-US" sz="1700" dirty="0">
                <a:solidFill>
                  <a:schemeClr val="tx1"/>
                </a:solidFill>
              </a:rPr>
              <a:t>we received feedback from the professor to add  test cases include User Story IDs to link them with the corresponding stories, indicating which stories the tests belong to.</a:t>
            </a:r>
          </a:p>
          <a:p>
            <a:pPr>
              <a:lnSpc>
                <a:spcPct val="90000"/>
              </a:lnSpc>
            </a:pPr>
            <a:r>
              <a:rPr lang="en-US" sz="1700" dirty="0">
                <a:solidFill>
                  <a:schemeClr val="tx1"/>
                </a:solidFill>
              </a:rPr>
              <a:t>we received feedback from the professor to follow the order from the slide checklist present in your checklist workbook.</a:t>
            </a:r>
          </a:p>
          <a:p>
            <a:pPr>
              <a:lnSpc>
                <a:spcPct val="90000"/>
              </a:lnSpc>
            </a:pPr>
            <a:r>
              <a:rPr lang="en-US" sz="1700" dirty="0">
                <a:solidFill>
                  <a:schemeClr val="tx1"/>
                </a:solidFill>
              </a:rPr>
              <a:t>we received feedback from the professor to utilizing the user stories syntax by including 'so that' after the functionality. For example, 'As a [user], I want [functionality], so that [benefit from it]'.</a:t>
            </a:r>
          </a:p>
          <a:p>
            <a:pPr>
              <a:lnSpc>
                <a:spcPct val="90000"/>
              </a:lnSpc>
            </a:pPr>
            <a:endParaRPr lang="en-US" sz="1700" dirty="0">
              <a:solidFill>
                <a:schemeClr val="tx1"/>
              </a:solidFill>
            </a:endParaRPr>
          </a:p>
          <a:p>
            <a:pPr>
              <a:lnSpc>
                <a:spcPct val="90000"/>
              </a:lnSpc>
            </a:pPr>
            <a:endParaRPr lang="en-US" sz="1700" dirty="0">
              <a:solidFill>
                <a:schemeClr val="tx1"/>
              </a:solidFill>
            </a:endParaRPr>
          </a:p>
          <a:p>
            <a:pPr>
              <a:lnSpc>
                <a:spcPct val="90000"/>
              </a:lnSpc>
            </a:pPr>
            <a:endParaRPr lang="en-US" sz="1700" dirty="0">
              <a:solidFill>
                <a:schemeClr val="tx1"/>
              </a:solidFill>
            </a:endParaRPr>
          </a:p>
        </p:txBody>
      </p:sp>
    </p:spTree>
    <p:extLst>
      <p:ext uri="{BB962C8B-B14F-4D97-AF65-F5344CB8AC3E}">
        <p14:creationId xmlns:p14="http://schemas.microsoft.com/office/powerpoint/2010/main" val="187984050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92000"/>
                <a:satMod val="169000"/>
                <a:lumMod val="164000"/>
              </a:schemeClr>
            </a:gs>
            <a:gs pos="100000">
              <a:schemeClr val="bg2">
                <a:shade val="96000"/>
                <a:satMod val="120000"/>
                <a:lumMod val="90000"/>
              </a:schemeClr>
            </a:gs>
          </a:gsLst>
          <a:path path="circle">
            <a:fillToRect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33F367-76E5-4D2A-96B1-4FD443CDD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11" name="Snip Diagonal Corner Rectangle 21">
            <a:extLst>
              <a:ext uri="{FF2B5EF4-FFF2-40B4-BE49-F238E27FC236}">
                <a16:creationId xmlns:a16="http://schemas.microsoft.com/office/drawing/2014/main" id="{6F769419-3E73-449D-B62A-0CDEC946A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129873" cy="6858002"/>
          </a:xfrm>
          <a:prstGeom prst="snip2DiagRect">
            <a:avLst>
              <a:gd name="adj1" fmla="val 0"/>
              <a:gd name="adj2" fmla="val 0"/>
            </a:avLst>
          </a:prstGeom>
          <a:solidFill>
            <a:schemeClr val="bg1">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6515200-42F9-488F-9895-6CDBCD1E87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43185F0E-78D5-4C2D-9239-D3515B4488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5BD9142-FF9C-4EED-A027-18D095481B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2F547D3-9752-4481-B3A8-50E08610B8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1999C2F-3D0D-4813-9696-83630A6FEA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C737390-C9CA-456B-9F40-D7A76EA242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D36EB7E5-0019-486B-3E68-26A60BE779C1}"/>
              </a:ext>
            </a:extLst>
          </p:cNvPr>
          <p:cNvSpPr>
            <a:spLocks noGrp="1"/>
          </p:cNvSpPr>
          <p:nvPr>
            <p:ph type="title"/>
          </p:nvPr>
        </p:nvSpPr>
        <p:spPr>
          <a:xfrm>
            <a:off x="8588661" y="941424"/>
            <a:ext cx="3043896" cy="3248611"/>
          </a:xfrm>
        </p:spPr>
        <p:txBody>
          <a:bodyPr>
            <a:normAutofit/>
          </a:bodyPr>
          <a:lstStyle/>
          <a:p>
            <a:r>
              <a:rPr lang="en-US" sz="3300">
                <a:solidFill>
                  <a:srgbClr val="FFFFFF"/>
                </a:solidFill>
              </a:rPr>
              <a:t>Project Description</a:t>
            </a:r>
          </a:p>
        </p:txBody>
      </p:sp>
      <p:graphicFrame>
        <p:nvGraphicFramePr>
          <p:cNvPr id="4" name="Content Placeholder 3">
            <a:extLst>
              <a:ext uri="{FF2B5EF4-FFF2-40B4-BE49-F238E27FC236}">
                <a16:creationId xmlns:a16="http://schemas.microsoft.com/office/drawing/2014/main" id="{7E9F6C44-76CE-2B35-AFBD-4329319922C2}"/>
              </a:ext>
            </a:extLst>
          </p:cNvPr>
          <p:cNvGraphicFramePr>
            <a:graphicFrameLocks noGrp="1"/>
          </p:cNvGraphicFramePr>
          <p:nvPr>
            <p:ph idx="1"/>
            <p:extLst>
              <p:ext uri="{D42A27DB-BD31-4B8C-83A1-F6EECF244321}">
                <p14:modId xmlns:p14="http://schemas.microsoft.com/office/powerpoint/2010/main" val="4238296474"/>
              </p:ext>
            </p:extLst>
          </p:nvPr>
        </p:nvGraphicFramePr>
        <p:xfrm>
          <a:off x="940645" y="960984"/>
          <a:ext cx="6190460" cy="4729595"/>
        </p:xfrm>
        <a:graphic>
          <a:graphicData uri="http://schemas.openxmlformats.org/drawingml/2006/table">
            <a:tbl>
              <a:tblPr firstRow="1" bandRow="1">
                <a:tableStyleId>{5C22544A-7EE6-4342-B048-85BDC9FD1C3A}</a:tableStyleId>
              </a:tblPr>
              <a:tblGrid>
                <a:gridCol w="1602487">
                  <a:extLst>
                    <a:ext uri="{9D8B030D-6E8A-4147-A177-3AD203B41FA5}">
                      <a16:colId xmlns:a16="http://schemas.microsoft.com/office/drawing/2014/main" val="4279164969"/>
                    </a:ext>
                  </a:extLst>
                </a:gridCol>
                <a:gridCol w="4587973">
                  <a:extLst>
                    <a:ext uri="{9D8B030D-6E8A-4147-A177-3AD203B41FA5}">
                      <a16:colId xmlns:a16="http://schemas.microsoft.com/office/drawing/2014/main" val="3082279716"/>
                    </a:ext>
                  </a:extLst>
                </a:gridCol>
              </a:tblGrid>
              <a:tr h="231102">
                <a:tc gridSpan="2">
                  <a:txBody>
                    <a:bodyPr/>
                    <a:lstStyle/>
                    <a:p>
                      <a:pPr marL="0" marR="0" algn="ctr">
                        <a:spcBef>
                          <a:spcPts val="100"/>
                        </a:spcBef>
                        <a:spcAft>
                          <a:spcPts val="200"/>
                        </a:spcAft>
                      </a:pPr>
                      <a:r>
                        <a:rPr lang="en-US" sz="1300">
                          <a:solidFill>
                            <a:schemeClr val="bg1"/>
                          </a:solidFill>
                          <a:effectLst/>
                        </a:rPr>
                        <a:t>Project Description</a:t>
                      </a:r>
                      <a:endParaRPr lang="en-US" sz="1100">
                        <a:solidFill>
                          <a:schemeClr val="bg1"/>
                        </a:solidFill>
                        <a:effectLst/>
                        <a:latin typeface="Calibri" panose="020F0502020204030204" pitchFamily="34" charset="0"/>
                        <a:ea typeface="Calibri" panose="020F0502020204030204" pitchFamily="34" charset="0"/>
                      </a:endParaRPr>
                    </a:p>
                  </a:txBody>
                  <a:tcPr marL="63412" marR="63412" marT="0" marB="0">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3941614625"/>
                  </a:ext>
                </a:extLst>
              </a:tr>
              <a:tr h="188827">
                <a:tc>
                  <a:txBody>
                    <a:bodyPr/>
                    <a:lstStyle/>
                    <a:p>
                      <a:pPr marL="0" marR="0">
                        <a:spcBef>
                          <a:spcPts val="100"/>
                        </a:spcBef>
                        <a:spcAft>
                          <a:spcPts val="200"/>
                        </a:spcAft>
                      </a:pPr>
                      <a:r>
                        <a:rPr lang="en-US" sz="1000">
                          <a:effectLst/>
                        </a:rPr>
                        <a:t>Project Name:</a:t>
                      </a:r>
                      <a:endParaRPr lang="en-US" sz="1100">
                        <a:effectLst/>
                        <a:latin typeface="Calibri" panose="020F0502020204030204" pitchFamily="34" charset="0"/>
                        <a:ea typeface="Calibri" panose="020F0502020204030204" pitchFamily="34" charset="0"/>
                      </a:endParaRPr>
                    </a:p>
                  </a:txBody>
                  <a:tcPr marL="63412" marR="63412" marT="0" marB="0"/>
                </a:tc>
                <a:tc>
                  <a:txBody>
                    <a:bodyPr/>
                    <a:lstStyle/>
                    <a:p>
                      <a:pPr marL="0" marR="0">
                        <a:spcBef>
                          <a:spcPts val="100"/>
                        </a:spcBef>
                        <a:spcAft>
                          <a:spcPts val="200"/>
                        </a:spcAft>
                      </a:pPr>
                      <a:r>
                        <a:rPr lang="en-US" sz="1000" err="1">
                          <a:effectLst/>
                        </a:rPr>
                        <a:t>MealMate</a:t>
                      </a:r>
                      <a:endParaRPr lang="en-US" sz="1100">
                        <a:effectLst/>
                        <a:latin typeface="Calibri" panose="020F0502020204030204" pitchFamily="34" charset="0"/>
                        <a:ea typeface="Calibri" panose="020F0502020204030204" pitchFamily="34" charset="0"/>
                      </a:endParaRPr>
                    </a:p>
                  </a:txBody>
                  <a:tcPr marL="63412" marR="63412" marT="0" marB="0"/>
                </a:tc>
                <a:extLst>
                  <a:ext uri="{0D108BD9-81ED-4DB2-BD59-A6C34878D82A}">
                    <a16:rowId xmlns:a16="http://schemas.microsoft.com/office/drawing/2014/main" val="2304826567"/>
                  </a:ext>
                </a:extLst>
              </a:tr>
              <a:tr h="188827">
                <a:tc>
                  <a:txBody>
                    <a:bodyPr/>
                    <a:lstStyle/>
                    <a:p>
                      <a:pPr marL="0" marR="0">
                        <a:spcBef>
                          <a:spcPts val="100"/>
                        </a:spcBef>
                        <a:spcAft>
                          <a:spcPts val="200"/>
                        </a:spcAft>
                      </a:pPr>
                      <a:r>
                        <a:rPr lang="en-US" sz="1000">
                          <a:effectLst/>
                        </a:rPr>
                        <a:t>Team Name:</a:t>
                      </a:r>
                      <a:endParaRPr lang="en-US" sz="1100">
                        <a:effectLst/>
                        <a:latin typeface="Calibri" panose="020F0502020204030204" pitchFamily="34" charset="0"/>
                        <a:ea typeface="Calibri" panose="020F0502020204030204" pitchFamily="34" charset="0"/>
                      </a:endParaRPr>
                    </a:p>
                  </a:txBody>
                  <a:tcPr marL="63412" marR="63412" marT="0" marB="0"/>
                </a:tc>
                <a:tc>
                  <a:txBody>
                    <a:bodyPr/>
                    <a:lstStyle/>
                    <a:p>
                      <a:pPr marL="0" marR="0">
                        <a:spcBef>
                          <a:spcPts val="100"/>
                        </a:spcBef>
                        <a:spcAft>
                          <a:spcPts val="200"/>
                        </a:spcAft>
                      </a:pPr>
                      <a:r>
                        <a:rPr lang="en-US" sz="1000" err="1">
                          <a:effectLst/>
                        </a:rPr>
                        <a:t>MealMate</a:t>
                      </a:r>
                      <a:endParaRPr lang="en-US" sz="1100">
                        <a:effectLst/>
                        <a:latin typeface="Calibri" panose="020F0502020204030204" pitchFamily="34" charset="0"/>
                        <a:ea typeface="Calibri" panose="020F0502020204030204" pitchFamily="34" charset="0"/>
                      </a:endParaRPr>
                    </a:p>
                  </a:txBody>
                  <a:tcPr marL="63412" marR="63412" marT="0" marB="0"/>
                </a:tc>
                <a:extLst>
                  <a:ext uri="{0D108BD9-81ED-4DB2-BD59-A6C34878D82A}">
                    <a16:rowId xmlns:a16="http://schemas.microsoft.com/office/drawing/2014/main" val="3298331325"/>
                  </a:ext>
                </a:extLst>
              </a:tr>
              <a:tr h="2525675">
                <a:tc>
                  <a:txBody>
                    <a:bodyPr/>
                    <a:lstStyle/>
                    <a:p>
                      <a:pPr marL="0" marR="0">
                        <a:spcBef>
                          <a:spcPts val="100"/>
                        </a:spcBef>
                        <a:spcAft>
                          <a:spcPts val="200"/>
                        </a:spcAft>
                      </a:pPr>
                      <a:r>
                        <a:rPr lang="en-US" sz="1000">
                          <a:effectLst/>
                        </a:rPr>
                        <a:t>Project Description:</a:t>
                      </a:r>
                      <a:endParaRPr lang="en-US" sz="1100">
                        <a:effectLst/>
                      </a:endParaRPr>
                    </a:p>
                    <a:p>
                      <a:pPr marL="0" marR="0">
                        <a:spcBef>
                          <a:spcPts val="100"/>
                        </a:spcBef>
                        <a:spcAft>
                          <a:spcPts val="200"/>
                        </a:spcAft>
                      </a:pPr>
                      <a:r>
                        <a:rPr lang="en-US" sz="1000">
                          <a:effectLst/>
                        </a:rPr>
                        <a:t> </a:t>
                      </a:r>
                      <a:endParaRPr lang="en-US" sz="1100">
                        <a:effectLst/>
                        <a:latin typeface="Calibri" panose="020F0502020204030204" pitchFamily="34" charset="0"/>
                        <a:ea typeface="Calibri" panose="020F0502020204030204" pitchFamily="34" charset="0"/>
                      </a:endParaRPr>
                    </a:p>
                  </a:txBody>
                  <a:tcPr marL="63412" marR="63412" marT="0" marB="0"/>
                </a:tc>
                <a:tc>
                  <a:txBody>
                    <a:bodyPr/>
                    <a:lstStyle/>
                    <a:p>
                      <a:r>
                        <a:rPr lang="en-US" sz="1000" kern="1200">
                          <a:solidFill>
                            <a:schemeClr val="dk1"/>
                          </a:solidFill>
                          <a:effectLst/>
                          <a:latin typeface="+mn-lt"/>
                          <a:ea typeface="+mn-ea"/>
                          <a:cs typeface="+mn-cs"/>
                        </a:rPr>
                        <a:t>Introducing "Meal Mate" – your new kitchen companion! Simplifying meal planning with smart technology. Just snap a pic of your veggies, and we'll handle the rest, suggesting recipes tailored to your ingredients. Say goodbye to cooking stress!</a:t>
                      </a:r>
                      <a:br>
                        <a:rPr lang="en-US" sz="1700" b="0" i="0" kern="1200">
                          <a:solidFill>
                            <a:schemeClr val="dk1"/>
                          </a:solidFill>
                          <a:effectLst/>
                          <a:latin typeface="+mn-lt"/>
                          <a:ea typeface="+mn-ea"/>
                          <a:cs typeface="+mn-cs"/>
                        </a:rPr>
                      </a:br>
                      <a:endParaRPr lang="en-US" sz="1700" b="0" i="0" kern="1200">
                        <a:solidFill>
                          <a:schemeClr val="dk1"/>
                        </a:solidFill>
                        <a:effectLst/>
                        <a:latin typeface="+mn-lt"/>
                        <a:ea typeface="+mn-ea"/>
                        <a:cs typeface="+mn-cs"/>
                      </a:endParaRPr>
                    </a:p>
                    <a:p>
                      <a:pPr marL="0" marR="0">
                        <a:spcBef>
                          <a:spcPts val="100"/>
                        </a:spcBef>
                        <a:spcAft>
                          <a:spcPts val="200"/>
                        </a:spcAft>
                      </a:pPr>
                      <a:r>
                        <a:rPr lang="en-US" sz="1000" b="1">
                          <a:effectLst/>
                        </a:rPr>
                        <a:t>For</a:t>
                      </a:r>
                      <a:r>
                        <a:rPr lang="en-US" sz="1000">
                          <a:effectLst/>
                        </a:rPr>
                        <a:t> customers</a:t>
                      </a:r>
                      <a:endParaRPr lang="en-US" sz="1100">
                        <a:effectLst/>
                      </a:endParaRPr>
                    </a:p>
                    <a:p>
                      <a:pPr marL="0" marR="0">
                        <a:spcBef>
                          <a:spcPts val="100"/>
                        </a:spcBef>
                        <a:spcAft>
                          <a:spcPts val="200"/>
                        </a:spcAft>
                      </a:pPr>
                      <a:r>
                        <a:rPr lang="en-US" sz="1000" b="1">
                          <a:effectLst/>
                        </a:rPr>
                        <a:t>who</a:t>
                      </a:r>
                      <a:r>
                        <a:rPr lang="en-US" sz="1000">
                          <a:effectLst/>
                        </a:rPr>
                        <a:t> want to know the recipes using vegetable images,</a:t>
                      </a:r>
                      <a:endParaRPr lang="en-US" sz="1100">
                        <a:effectLst/>
                      </a:endParaRPr>
                    </a:p>
                    <a:p>
                      <a:pPr marL="0" marR="0">
                        <a:spcBef>
                          <a:spcPts val="100"/>
                        </a:spcBef>
                        <a:spcAft>
                          <a:spcPts val="200"/>
                        </a:spcAft>
                      </a:pPr>
                      <a:r>
                        <a:rPr lang="en-US" sz="1000" b="1">
                          <a:effectLst/>
                        </a:rPr>
                        <a:t>the</a:t>
                      </a:r>
                      <a:r>
                        <a:rPr lang="en-US" sz="1000">
                          <a:effectLst/>
                        </a:rPr>
                        <a:t> </a:t>
                      </a:r>
                      <a:r>
                        <a:rPr lang="en-US" sz="1000" err="1">
                          <a:effectLst/>
                        </a:rPr>
                        <a:t>MealMate</a:t>
                      </a:r>
                      <a:r>
                        <a:rPr lang="en-US" sz="1000">
                          <a:effectLst/>
                        </a:rPr>
                        <a:t> </a:t>
                      </a:r>
                      <a:endParaRPr lang="en-US" sz="1100">
                        <a:effectLst/>
                      </a:endParaRPr>
                    </a:p>
                    <a:p>
                      <a:pPr marL="0" marR="0">
                        <a:spcBef>
                          <a:spcPts val="100"/>
                        </a:spcBef>
                        <a:spcAft>
                          <a:spcPts val="200"/>
                        </a:spcAft>
                      </a:pPr>
                      <a:r>
                        <a:rPr lang="en-US" sz="1000" b="1">
                          <a:effectLst/>
                        </a:rPr>
                        <a:t>is a </a:t>
                      </a:r>
                      <a:r>
                        <a:rPr lang="en-US" sz="1000">
                          <a:effectLst/>
                        </a:rPr>
                        <a:t>mobile app</a:t>
                      </a:r>
                      <a:endParaRPr lang="en-US" sz="1100">
                        <a:effectLst/>
                      </a:endParaRPr>
                    </a:p>
                    <a:p>
                      <a:pPr marL="0" marR="0">
                        <a:spcBef>
                          <a:spcPts val="100"/>
                        </a:spcBef>
                        <a:spcAft>
                          <a:spcPts val="200"/>
                        </a:spcAft>
                      </a:pPr>
                      <a:r>
                        <a:rPr lang="en-US" sz="1000" b="1">
                          <a:effectLst/>
                        </a:rPr>
                        <a:t>that</a:t>
                      </a:r>
                      <a:r>
                        <a:rPr lang="en-US" sz="1000">
                          <a:effectLst/>
                        </a:rPr>
                        <a:t> provides recipes suggestions ,</a:t>
                      </a:r>
                      <a:endParaRPr lang="en-US" sz="1100">
                        <a:effectLst/>
                      </a:endParaRPr>
                    </a:p>
                    <a:p>
                      <a:pPr marL="0" marR="0">
                        <a:spcBef>
                          <a:spcPts val="100"/>
                        </a:spcBef>
                        <a:spcAft>
                          <a:spcPts val="200"/>
                        </a:spcAft>
                      </a:pPr>
                      <a:r>
                        <a:rPr lang="en-US" sz="1000" b="1">
                          <a:effectLst/>
                        </a:rPr>
                        <a:t>unlike</a:t>
                      </a:r>
                      <a:r>
                        <a:rPr lang="en-US" sz="1000">
                          <a:effectLst/>
                        </a:rPr>
                        <a:t> the traditional way where we had to look into the </a:t>
                      </a:r>
                      <a:r>
                        <a:rPr lang="en-US" sz="1000" err="1">
                          <a:effectLst/>
                        </a:rPr>
                        <a:t>youtube</a:t>
                      </a:r>
                      <a:r>
                        <a:rPr lang="en-US" sz="1000">
                          <a:effectLst/>
                        </a:rPr>
                        <a:t> channels or recipe books</a:t>
                      </a:r>
                    </a:p>
                    <a:p>
                      <a:pPr marL="0" marR="0">
                        <a:spcBef>
                          <a:spcPts val="100"/>
                        </a:spcBef>
                        <a:spcAft>
                          <a:spcPts val="200"/>
                        </a:spcAft>
                      </a:pPr>
                      <a:r>
                        <a:rPr lang="en-US" sz="1000" b="1">
                          <a:effectLst/>
                        </a:rPr>
                        <a:t>our solution </a:t>
                      </a:r>
                      <a:r>
                        <a:rPr lang="en-US" sz="1000">
                          <a:effectLst/>
                        </a:rPr>
                        <a:t>provides the easy way to get the suggested recipes using the available vegetables at the home. </a:t>
                      </a:r>
                      <a:endParaRPr lang="en-US" sz="1100">
                        <a:effectLst/>
                        <a:latin typeface="Calibri" panose="020F0502020204030204" pitchFamily="34" charset="0"/>
                        <a:ea typeface="Calibri" panose="020F0502020204030204" pitchFamily="34" charset="0"/>
                      </a:endParaRPr>
                    </a:p>
                  </a:txBody>
                  <a:tcPr marL="63412" marR="63412" marT="0" marB="0"/>
                </a:tc>
                <a:extLst>
                  <a:ext uri="{0D108BD9-81ED-4DB2-BD59-A6C34878D82A}">
                    <a16:rowId xmlns:a16="http://schemas.microsoft.com/office/drawing/2014/main" val="3054911975"/>
                  </a:ext>
                </a:extLst>
              </a:tr>
              <a:tr h="188827">
                <a:tc gridSpan="2">
                  <a:txBody>
                    <a:bodyPr/>
                    <a:lstStyle/>
                    <a:p>
                      <a:pPr marL="0" marR="0" indent="457200">
                        <a:spcBef>
                          <a:spcPts val="100"/>
                        </a:spcBef>
                        <a:spcAft>
                          <a:spcPts val="200"/>
                        </a:spcAft>
                      </a:pPr>
                      <a:r>
                        <a:rPr lang="en-US" sz="1000">
                          <a:effectLst/>
                        </a:rPr>
                        <a:t> </a:t>
                      </a:r>
                      <a:endParaRPr lang="en-US" sz="1100">
                        <a:effectLst/>
                        <a:latin typeface="Calibri" panose="020F0502020204030204" pitchFamily="34" charset="0"/>
                        <a:ea typeface="Calibri" panose="020F0502020204030204" pitchFamily="34" charset="0"/>
                      </a:endParaRPr>
                    </a:p>
                  </a:txBody>
                  <a:tcPr marL="63412" marR="63412" marT="0" marB="0"/>
                </a:tc>
                <a:tc hMerge="1">
                  <a:txBody>
                    <a:bodyPr/>
                    <a:lstStyle/>
                    <a:p>
                      <a:endParaRPr lang="en-US"/>
                    </a:p>
                  </a:txBody>
                  <a:tcPr/>
                </a:tc>
                <a:extLst>
                  <a:ext uri="{0D108BD9-81ED-4DB2-BD59-A6C34878D82A}">
                    <a16:rowId xmlns:a16="http://schemas.microsoft.com/office/drawing/2014/main" val="1645079264"/>
                  </a:ext>
                </a:extLst>
              </a:tr>
              <a:tr h="999091">
                <a:tc>
                  <a:txBody>
                    <a:bodyPr/>
                    <a:lstStyle/>
                    <a:p>
                      <a:pPr marL="0" marR="0">
                        <a:spcBef>
                          <a:spcPts val="100"/>
                        </a:spcBef>
                        <a:spcAft>
                          <a:spcPts val="200"/>
                        </a:spcAft>
                      </a:pPr>
                      <a:r>
                        <a:rPr lang="en-US" sz="1000">
                          <a:effectLst/>
                        </a:rPr>
                        <a:t>Benefit Outcomes:</a:t>
                      </a:r>
                      <a:endParaRPr lang="en-US" sz="1100">
                        <a:effectLst/>
                        <a:latin typeface="Calibri" panose="020F0502020204030204" pitchFamily="34" charset="0"/>
                        <a:ea typeface="Calibri" panose="020F0502020204030204" pitchFamily="34" charset="0"/>
                      </a:endParaRPr>
                    </a:p>
                  </a:txBody>
                  <a:tcPr marL="63412" marR="63412" marT="0" marB="0"/>
                </a:tc>
                <a:tc>
                  <a:txBody>
                    <a:bodyPr/>
                    <a:lstStyle/>
                    <a:p>
                      <a:pPr marL="342900" marR="0" lvl="0" indent="-342900">
                        <a:spcBef>
                          <a:spcPts val="100"/>
                        </a:spcBef>
                        <a:spcAft>
                          <a:spcPts val="200"/>
                        </a:spcAft>
                        <a:buFont typeface="Arial" panose="020B0604020202020204" pitchFamily="34" charset="0"/>
                        <a:buChar char="●"/>
                      </a:pPr>
                      <a:r>
                        <a:rPr lang="en-US" sz="1000">
                          <a:effectLst/>
                        </a:rPr>
                        <a:t>Users can effortlessly discover recipes with Meal Mate by simply snapping a pic of your veggies, eliminating the need for browsing YouTube or recipe books </a:t>
                      </a:r>
                      <a:endParaRPr lang="en-US" sz="1100">
                        <a:effectLst/>
                      </a:endParaRPr>
                    </a:p>
                    <a:p>
                      <a:pPr marL="342900" marR="0" lvl="0" indent="-342900">
                        <a:spcBef>
                          <a:spcPts val="100"/>
                        </a:spcBef>
                        <a:spcAft>
                          <a:spcPts val="200"/>
                        </a:spcAft>
                        <a:buFont typeface="Arial" panose="020B0604020202020204" pitchFamily="34" charset="0"/>
                        <a:buChar char="●"/>
                      </a:pPr>
                      <a:r>
                        <a:rPr lang="en-US" sz="1000">
                          <a:effectLst/>
                        </a:rPr>
                        <a:t>Users can enjoy convenient access to personalized recipe suggestions based on available vegetables at home with Meal Mate, streamlining your cooking experience.</a:t>
                      </a:r>
                      <a:endParaRPr lang="en-US" sz="1100">
                        <a:effectLst/>
                        <a:latin typeface="Noto Sans Symbols"/>
                        <a:ea typeface="Noto Sans Symbols"/>
                        <a:cs typeface="Noto Sans Symbols"/>
                      </a:endParaRPr>
                    </a:p>
                  </a:txBody>
                  <a:tcPr marL="63412" marR="63412" marT="0" marB="0"/>
                </a:tc>
                <a:extLst>
                  <a:ext uri="{0D108BD9-81ED-4DB2-BD59-A6C34878D82A}">
                    <a16:rowId xmlns:a16="http://schemas.microsoft.com/office/drawing/2014/main" val="4214695224"/>
                  </a:ext>
                </a:extLst>
              </a:tr>
              <a:tr h="407246">
                <a:tc>
                  <a:txBody>
                    <a:bodyPr/>
                    <a:lstStyle/>
                    <a:p>
                      <a:pPr marL="0" marR="0">
                        <a:spcBef>
                          <a:spcPts val="100"/>
                        </a:spcBef>
                        <a:spcAft>
                          <a:spcPts val="200"/>
                        </a:spcAft>
                      </a:pPr>
                      <a:r>
                        <a:rPr lang="en-US" sz="1000">
                          <a:effectLst/>
                        </a:rPr>
                        <a:t>GitHub Wiki:</a:t>
                      </a:r>
                      <a:endParaRPr lang="en-US" sz="1100">
                        <a:effectLst/>
                        <a:latin typeface="Calibri" panose="020F0502020204030204" pitchFamily="34" charset="0"/>
                        <a:ea typeface="Calibri" panose="020F0502020204030204" pitchFamily="34" charset="0"/>
                      </a:endParaRPr>
                    </a:p>
                  </a:txBody>
                  <a:tcPr marL="63412" marR="63412" marT="0" marB="0"/>
                </a:tc>
                <a:tc>
                  <a:txBody>
                    <a:bodyPr/>
                    <a:lstStyle/>
                    <a:p>
                      <a:pPr marL="0" marR="0">
                        <a:spcBef>
                          <a:spcPts val="100"/>
                        </a:spcBef>
                        <a:spcAft>
                          <a:spcPts val="200"/>
                        </a:spcAft>
                      </a:pPr>
                      <a:r>
                        <a:rPr lang="en-US" sz="1100">
                          <a:effectLst/>
                          <a:latin typeface="Calibri" panose="020F0502020204030204" pitchFamily="34" charset="0"/>
                          <a:ea typeface="Calibri" panose="020F0502020204030204" pitchFamily="34" charset="0"/>
                          <a:hlinkClick r:id="rId2"/>
                        </a:rPr>
                        <a:t>https://github.com/upadristasarath/CS691_CapstoneProject_MealMate</a:t>
                      </a:r>
                      <a:endParaRPr lang="en-US" sz="1100">
                        <a:effectLst/>
                        <a:latin typeface="Calibri" panose="020F0502020204030204" pitchFamily="34" charset="0"/>
                        <a:ea typeface="Calibri" panose="020F0502020204030204" pitchFamily="34" charset="0"/>
                      </a:endParaRPr>
                    </a:p>
                    <a:p>
                      <a:pPr marL="0" marR="0">
                        <a:spcBef>
                          <a:spcPts val="100"/>
                        </a:spcBef>
                        <a:spcAft>
                          <a:spcPts val="200"/>
                        </a:spcAft>
                      </a:pPr>
                      <a:endParaRPr lang="en-US" sz="1100">
                        <a:effectLst/>
                        <a:latin typeface="Calibri" panose="020F0502020204030204" pitchFamily="34" charset="0"/>
                        <a:ea typeface="Calibri" panose="020F0502020204030204" pitchFamily="34" charset="0"/>
                      </a:endParaRPr>
                    </a:p>
                  </a:txBody>
                  <a:tcPr marL="63412" marR="63412" marT="0" marB="0"/>
                </a:tc>
                <a:extLst>
                  <a:ext uri="{0D108BD9-81ED-4DB2-BD59-A6C34878D82A}">
                    <a16:rowId xmlns:a16="http://schemas.microsoft.com/office/drawing/2014/main" val="2864022057"/>
                  </a:ext>
                </a:extLst>
              </a:tr>
            </a:tbl>
          </a:graphicData>
        </a:graphic>
      </p:graphicFrame>
    </p:spTree>
    <p:extLst>
      <p:ext uri="{BB962C8B-B14F-4D97-AF65-F5344CB8AC3E}">
        <p14:creationId xmlns:p14="http://schemas.microsoft.com/office/powerpoint/2010/main" val="753432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8B60-F63C-836D-1C3A-E01F4065C799}"/>
              </a:ext>
            </a:extLst>
          </p:cNvPr>
          <p:cNvSpPr>
            <a:spLocks noGrp="1"/>
          </p:cNvSpPr>
          <p:nvPr>
            <p:ph type="title"/>
          </p:nvPr>
        </p:nvSpPr>
        <p:spPr>
          <a:xfrm>
            <a:off x="838200" y="744909"/>
            <a:ext cx="4785546" cy="3155419"/>
          </a:xfrm>
        </p:spPr>
        <p:txBody>
          <a:bodyPr vert="horz" lIns="91440" tIns="45720" rIns="91440" bIns="45720" rtlCol="0" anchor="b">
            <a:normAutofit/>
          </a:bodyPr>
          <a:lstStyle/>
          <a:p>
            <a:r>
              <a:rPr lang="en-US" dirty="0"/>
              <a:t>Team Working Agreement</a:t>
            </a:r>
          </a:p>
        </p:txBody>
      </p:sp>
      <p:pic>
        <p:nvPicPr>
          <p:cNvPr id="17" name="Content Placeholder 16">
            <a:extLst>
              <a:ext uri="{FF2B5EF4-FFF2-40B4-BE49-F238E27FC236}">
                <a16:creationId xmlns:a16="http://schemas.microsoft.com/office/drawing/2014/main" id="{32D06DC7-476E-ACCE-36A5-A26688FE4B85}"/>
              </a:ext>
            </a:extLst>
          </p:cNvPr>
          <p:cNvPicPr>
            <a:picLocks noGrp="1" noChangeAspect="1"/>
          </p:cNvPicPr>
          <p:nvPr>
            <p:ph idx="1"/>
          </p:nvPr>
        </p:nvPicPr>
        <p:blipFill>
          <a:blip r:embed="rId2"/>
          <a:stretch>
            <a:fillRect/>
          </a:stretch>
        </p:blipFill>
        <p:spPr>
          <a:xfrm>
            <a:off x="6193766" y="248212"/>
            <a:ext cx="5012256" cy="6439235"/>
          </a:xfrm>
        </p:spPr>
      </p:pic>
    </p:spTree>
    <p:extLst>
      <p:ext uri="{BB962C8B-B14F-4D97-AF65-F5344CB8AC3E}">
        <p14:creationId xmlns:p14="http://schemas.microsoft.com/office/powerpoint/2010/main" val="3989755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1511F85B-5967-428B-BE8B-819A79813D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ne in a crowd">
            <a:extLst>
              <a:ext uri="{FF2B5EF4-FFF2-40B4-BE49-F238E27FC236}">
                <a16:creationId xmlns:a16="http://schemas.microsoft.com/office/drawing/2014/main" id="{660536BD-6A75-A840-6CFA-8CF5B5E9DB0F}"/>
              </a:ext>
            </a:extLst>
          </p:cNvPr>
          <p:cNvPicPr>
            <a:picLocks noChangeAspect="1"/>
          </p:cNvPicPr>
          <p:nvPr/>
        </p:nvPicPr>
        <p:blipFill rotWithShape="1">
          <a:blip r:embed="rId2">
            <a:grayscl/>
          </a:blip>
          <a:srcRect t="12500" b="12500"/>
          <a:stretch/>
        </p:blipFill>
        <p:spPr>
          <a:xfrm>
            <a:off x="20" y="10"/>
            <a:ext cx="12191980" cy="6857990"/>
          </a:xfrm>
          <a:prstGeom prst="rect">
            <a:avLst/>
          </a:prstGeom>
        </p:spPr>
      </p:pic>
      <p:sp>
        <p:nvSpPr>
          <p:cNvPr id="22" name="Snip Diagonal Corner Rectangle 6">
            <a:extLst>
              <a:ext uri="{FF2B5EF4-FFF2-40B4-BE49-F238E27FC236}">
                <a16:creationId xmlns:a16="http://schemas.microsoft.com/office/drawing/2014/main" id="{28DA8D05-CF65-4382-8BF4-2A08754DB5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gradFill>
            <a:gsLst>
              <a:gs pos="2000">
                <a:schemeClr val="dk2">
                  <a:tint val="97000"/>
                  <a:hueMod val="92000"/>
                  <a:satMod val="169000"/>
                  <a:lumMod val="164000"/>
                  <a:alpha val="79000"/>
                </a:schemeClr>
              </a:gs>
              <a:gs pos="100000">
                <a:schemeClr val="dk2">
                  <a:shade val="96000"/>
                  <a:satMod val="120000"/>
                  <a:lumMod val="90000"/>
                  <a:alpha val="88000"/>
                </a:schemeClr>
              </a:gs>
            </a:gsLst>
          </a:gradFill>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4B8270D-E3EB-FC6E-C5DB-D018D367ACD9}"/>
              </a:ext>
            </a:extLst>
          </p:cNvPr>
          <p:cNvSpPr>
            <a:spLocks noGrp="1"/>
          </p:cNvSpPr>
          <p:nvPr>
            <p:ph type="title"/>
          </p:nvPr>
        </p:nvSpPr>
        <p:spPr>
          <a:xfrm>
            <a:off x="571274" y="2509284"/>
            <a:ext cx="6767736" cy="2486049"/>
          </a:xfrm>
        </p:spPr>
        <p:txBody>
          <a:bodyPr vert="horz" lIns="91440" tIns="45720" rIns="91440" bIns="45720" rtlCol="0" anchor="b">
            <a:normAutofit/>
          </a:bodyPr>
          <a:lstStyle/>
          <a:p>
            <a:r>
              <a:rPr lang="en-US" sz="4800" dirty="0"/>
              <a:t>Personas</a:t>
            </a:r>
            <a:endParaRPr lang="en-US" sz="4800"/>
          </a:p>
        </p:txBody>
      </p:sp>
      <p:grpSp>
        <p:nvGrpSpPr>
          <p:cNvPr id="24" name="Group 23">
            <a:extLst>
              <a:ext uri="{FF2B5EF4-FFF2-40B4-BE49-F238E27FC236}">
                <a16:creationId xmlns:a16="http://schemas.microsoft.com/office/drawing/2014/main" id="{E0C6252F-9468-4CFE-8A28-0DFE703FB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1344" y="9144"/>
            <a:ext cx="6080656" cy="6163733"/>
            <a:chOff x="6108170" y="8467"/>
            <a:chExt cx="6080656" cy="6163733"/>
          </a:xfrm>
        </p:grpSpPr>
        <p:cxnSp>
          <p:nvCxnSpPr>
            <p:cNvPr id="25" name="Straight Connector 24">
              <a:extLst>
                <a:ext uri="{FF2B5EF4-FFF2-40B4-BE49-F238E27FC236}">
                  <a16:creationId xmlns:a16="http://schemas.microsoft.com/office/drawing/2014/main" id="{F873F8F7-6FEE-4BB3-94A3-78B5C2FF1D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F5B2264-1E71-4A5B-ABFC-2832FD78EC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6E0A76D-9460-46B8-BD58-9E9BF9CEB3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7E3790F-67C5-42CD-B933-75C6F3250A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4EF3C2C4-F6BB-4D14-8577-3649162D0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2714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E6419F60-9469-4D44-868E-3CA3817DB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C7B373-E53B-59C9-C720-17467472E671}"/>
              </a:ext>
            </a:extLst>
          </p:cNvPr>
          <p:cNvSpPr>
            <a:spLocks noGrp="1"/>
          </p:cNvSpPr>
          <p:nvPr>
            <p:ph type="title"/>
          </p:nvPr>
        </p:nvSpPr>
        <p:spPr>
          <a:xfrm>
            <a:off x="684212" y="4487332"/>
            <a:ext cx="8534400" cy="1507067"/>
          </a:xfrm>
        </p:spPr>
        <p:txBody>
          <a:bodyPr>
            <a:normAutofit/>
          </a:bodyPr>
          <a:lstStyle/>
          <a:p>
            <a:r>
              <a:rPr lang="en-US">
                <a:solidFill>
                  <a:srgbClr val="FFFFFF"/>
                </a:solidFill>
              </a:rPr>
              <a:t>Persona 1</a:t>
            </a:r>
            <a:br>
              <a:rPr lang="en-US">
                <a:solidFill>
                  <a:srgbClr val="FFFFFF"/>
                </a:solidFill>
              </a:rPr>
            </a:br>
            <a:endParaRPr lang="en-US">
              <a:solidFill>
                <a:srgbClr val="FFFFFF"/>
              </a:solidFill>
            </a:endParaRPr>
          </a:p>
        </p:txBody>
      </p:sp>
      <p:sp useBgFill="1">
        <p:nvSpPr>
          <p:cNvPr id="50" name="Snip Diagonal Corner Rectangle 21">
            <a:extLst>
              <a:ext uri="{FF2B5EF4-FFF2-40B4-BE49-F238E27FC236}">
                <a16:creationId xmlns:a16="http://schemas.microsoft.com/office/drawing/2014/main" id="{A3CF6F3D-089E-4C46-A15D-27A0B525A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10281652" cy="3612950"/>
          </a:xfrm>
          <a:prstGeom prst="snip2DiagRect">
            <a:avLst>
              <a:gd name="adj1" fmla="val 8741"/>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D5DE9D45-335A-43DE-A422-9B6120B513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3" name="Straight Connector 42">
              <a:extLst>
                <a:ext uri="{FF2B5EF4-FFF2-40B4-BE49-F238E27FC236}">
                  <a16:creationId xmlns:a16="http://schemas.microsoft.com/office/drawing/2014/main" id="{45DCC818-F319-42A9-B67E-2B9FF55E64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DDAF678-0C93-46A0-8E9F-F26AB84CA2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F8A60AE9-0541-4D1E-AD06-FEC218C8C9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149FB520-BCD8-4D13-8DB5-23741BFB9D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BFEB6369-138D-4B28-856E-2115F72DF8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2" name="Content Placeholder 11">
            <a:extLst>
              <a:ext uri="{FF2B5EF4-FFF2-40B4-BE49-F238E27FC236}">
                <a16:creationId xmlns:a16="http://schemas.microsoft.com/office/drawing/2014/main" id="{A4756EF8-2361-4077-AA61-385659B7CEE5}"/>
              </a:ext>
            </a:extLst>
          </p:cNvPr>
          <p:cNvSpPr>
            <a:spLocks/>
          </p:cNvSpPr>
          <p:nvPr/>
        </p:nvSpPr>
        <p:spPr>
          <a:xfrm>
            <a:off x="4074563" y="1006997"/>
            <a:ext cx="5113469" cy="2869148"/>
          </a:xfrm>
          <a:prstGeom prst="rect">
            <a:avLst/>
          </a:prstGeom>
        </p:spPr>
        <p:txBody>
          <a:bodyPr>
            <a:noAutofit/>
          </a:bodyPr>
          <a:lstStyle/>
          <a:p>
            <a:pPr defTabSz="226918">
              <a:spcAft>
                <a:spcPts val="541"/>
              </a:spcAft>
            </a:pPr>
            <a:r>
              <a:rPr lang="en-US" sz="1128" b="1" kern="1200" dirty="0">
                <a:solidFill>
                  <a:srgbClr val="979797"/>
                </a:solidFill>
                <a:latin typeface="Söhne"/>
                <a:ea typeface="+mn-ea"/>
                <a:cs typeface="+mn-cs"/>
              </a:rPr>
              <a:t>Profile:</a:t>
            </a:r>
          </a:p>
          <a:p>
            <a:pPr defTabSz="226918">
              <a:spcAft>
                <a:spcPts val="541"/>
              </a:spcAft>
            </a:pPr>
            <a:r>
              <a:rPr lang="en-US" sz="1128" kern="1200" dirty="0">
                <a:solidFill>
                  <a:srgbClr val="979797"/>
                </a:solidFill>
                <a:latin typeface="Söhne"/>
                <a:ea typeface="+mn-ea"/>
                <a:cs typeface="+mn-cs"/>
              </a:rPr>
              <a:t>Sarah is a busy marketing executive who often struggles with meal planning due to her demanding job. She enjoys cooking but finds it challenging to make time for it amidst her busy schedule.</a:t>
            </a:r>
          </a:p>
          <a:p>
            <a:pPr defTabSz="226918">
              <a:spcAft>
                <a:spcPts val="541"/>
              </a:spcAft>
            </a:pPr>
            <a:r>
              <a:rPr lang="en-US" sz="1128" b="1" kern="1200" dirty="0">
                <a:solidFill>
                  <a:srgbClr val="979797"/>
                </a:solidFill>
                <a:latin typeface="Söhne"/>
                <a:ea typeface="+mn-ea"/>
                <a:cs typeface="+mn-cs"/>
              </a:rPr>
              <a:t>Interests:</a:t>
            </a:r>
          </a:p>
          <a:p>
            <a:pPr defTabSz="226918">
              <a:spcAft>
                <a:spcPts val="541"/>
              </a:spcAft>
            </a:pPr>
            <a:r>
              <a:rPr lang="en-US" sz="1128" kern="1200" dirty="0">
                <a:solidFill>
                  <a:srgbClr val="979797"/>
                </a:solidFill>
                <a:latin typeface="Söhne"/>
                <a:ea typeface="+mn-ea"/>
                <a:cs typeface="+mn-cs"/>
              </a:rPr>
              <a:t>Sarah enjoys experimenting with new recipes and flavors when she has the time. She is interested in maintaining a healthy lifestyle but struggles to find the time to plan and prepare nutritious meals.</a:t>
            </a:r>
          </a:p>
          <a:p>
            <a:pPr defTabSz="226918">
              <a:spcAft>
                <a:spcPts val="541"/>
              </a:spcAft>
            </a:pPr>
            <a:r>
              <a:rPr lang="en-US" sz="1128" b="1" kern="1200" dirty="0">
                <a:solidFill>
                  <a:srgbClr val="979797"/>
                </a:solidFill>
                <a:latin typeface="Söhne"/>
                <a:ea typeface="+mn-ea"/>
                <a:cs typeface="+mn-cs"/>
              </a:rPr>
              <a:t>Frustration:</a:t>
            </a:r>
          </a:p>
          <a:p>
            <a:pPr defTabSz="226918">
              <a:spcAft>
                <a:spcPts val="541"/>
              </a:spcAft>
            </a:pPr>
            <a:r>
              <a:rPr lang="en-US" sz="1128" kern="1200" dirty="0">
                <a:solidFill>
                  <a:srgbClr val="979797"/>
                </a:solidFill>
                <a:latin typeface="Söhne"/>
                <a:ea typeface="+mn-ea"/>
                <a:cs typeface="+mn-cs"/>
              </a:rPr>
              <a:t>Sarah is frustrated by the lack of time she has to plan and prepare meals, often resorting to unhealthy takeout options due to her busy schedule.</a:t>
            </a:r>
          </a:p>
          <a:p>
            <a:pPr defTabSz="226918">
              <a:spcAft>
                <a:spcPts val="541"/>
              </a:spcAft>
            </a:pPr>
            <a:r>
              <a:rPr lang="en-US" sz="1128" b="1" kern="1200" dirty="0">
                <a:solidFill>
                  <a:srgbClr val="979797"/>
                </a:solidFill>
                <a:latin typeface="Söhne"/>
                <a:ea typeface="+mn-ea"/>
                <a:cs typeface="+mn-cs"/>
              </a:rPr>
              <a:t>Goals:</a:t>
            </a:r>
          </a:p>
          <a:p>
            <a:pPr defTabSz="226918">
              <a:spcAft>
                <a:spcPts val="541"/>
              </a:spcAft>
            </a:pPr>
            <a:r>
              <a:rPr lang="en-US" sz="1128" kern="1200" dirty="0">
                <a:solidFill>
                  <a:srgbClr val="979797"/>
                </a:solidFill>
                <a:latin typeface="Söhne"/>
                <a:ea typeface="+mn-ea"/>
                <a:cs typeface="+mn-cs"/>
              </a:rPr>
              <a:t>Sarah's goal is to find a convenient solution for meal planning that fits into her busy lifestyle. She wants a tool that can help her quickly and easily plan nutritious meals using the ingredients she already has at home.</a:t>
            </a:r>
            <a:endParaRPr lang="en-US" sz="1128" b="1" kern="1200" dirty="0">
              <a:solidFill>
                <a:srgbClr val="979797"/>
              </a:solidFill>
              <a:latin typeface="Söhne"/>
              <a:ea typeface="+mn-ea"/>
              <a:cs typeface="+mn-cs"/>
            </a:endParaRPr>
          </a:p>
          <a:p>
            <a:pPr defTabSz="226918">
              <a:spcAft>
                <a:spcPts val="541"/>
              </a:spcAft>
            </a:pPr>
            <a:br>
              <a:rPr lang="en-US" sz="794" kern="1200" dirty="0">
                <a:solidFill>
                  <a:schemeClr val="tx1"/>
                </a:solidFill>
                <a:latin typeface="+mn-lt"/>
                <a:ea typeface="+mn-ea"/>
                <a:cs typeface="+mn-cs"/>
              </a:rPr>
            </a:br>
            <a:endParaRPr lang="en-US" sz="794" b="1" kern="1200" dirty="0">
              <a:solidFill>
                <a:srgbClr val="979797"/>
              </a:solidFill>
              <a:latin typeface="Söhne"/>
              <a:ea typeface="+mn-ea"/>
              <a:cs typeface="+mn-cs"/>
            </a:endParaRPr>
          </a:p>
          <a:p>
            <a:pPr defTabSz="226918">
              <a:spcAft>
                <a:spcPts val="541"/>
              </a:spcAft>
            </a:pPr>
            <a:br>
              <a:rPr lang="en-US" sz="794" kern="1200" dirty="0">
                <a:solidFill>
                  <a:schemeClr val="tx1"/>
                </a:solidFill>
                <a:latin typeface="+mn-lt"/>
                <a:ea typeface="+mn-ea"/>
                <a:cs typeface="+mn-cs"/>
              </a:rPr>
            </a:br>
            <a:br>
              <a:rPr lang="en-US" sz="794" kern="1200" dirty="0">
                <a:solidFill>
                  <a:schemeClr val="tx1"/>
                </a:solidFill>
                <a:latin typeface="+mn-lt"/>
                <a:ea typeface="+mn-ea"/>
                <a:cs typeface="+mn-cs"/>
              </a:rPr>
            </a:br>
            <a:endParaRPr lang="en-US" sz="1600" b="1" dirty="0">
              <a:solidFill>
                <a:srgbClr val="0D0D0D"/>
              </a:solidFill>
              <a:latin typeface="Söhne"/>
            </a:endParaRPr>
          </a:p>
        </p:txBody>
      </p:sp>
      <p:sp>
        <p:nvSpPr>
          <p:cNvPr id="20" name="TextBox 19">
            <a:extLst>
              <a:ext uri="{FF2B5EF4-FFF2-40B4-BE49-F238E27FC236}">
                <a16:creationId xmlns:a16="http://schemas.microsoft.com/office/drawing/2014/main" id="{A1174694-BBD8-DE09-9403-57550876A9BC}"/>
              </a:ext>
            </a:extLst>
          </p:cNvPr>
          <p:cNvSpPr txBox="1"/>
          <p:nvPr/>
        </p:nvSpPr>
        <p:spPr>
          <a:xfrm>
            <a:off x="2355273" y="2880541"/>
            <a:ext cx="1639930" cy="850475"/>
          </a:xfrm>
          <a:prstGeom prst="rect">
            <a:avLst/>
          </a:prstGeom>
          <a:noFill/>
        </p:spPr>
        <p:txBody>
          <a:bodyPr wrap="square">
            <a:spAutoFit/>
          </a:bodyPr>
          <a:lstStyle/>
          <a:p>
            <a:pPr defTabSz="226918">
              <a:spcAft>
                <a:spcPts val="541"/>
              </a:spcAft>
            </a:pPr>
            <a:r>
              <a:rPr lang="en-US" sz="893" b="1" kern="1200">
                <a:solidFill>
                  <a:srgbClr val="979797"/>
                </a:solidFill>
                <a:latin typeface="Söhne"/>
                <a:ea typeface="+mn-ea"/>
                <a:cs typeface="+mn-cs"/>
              </a:rPr>
              <a:t>Demographics:</a:t>
            </a:r>
          </a:p>
          <a:p>
            <a:pPr defTabSz="226918">
              <a:spcAft>
                <a:spcPts val="541"/>
              </a:spcAft>
            </a:pPr>
            <a:r>
              <a:rPr lang="en-US" sz="893" b="1" kern="1200">
                <a:solidFill>
                  <a:srgbClr val="979797"/>
                </a:solidFill>
                <a:latin typeface="Söhne"/>
                <a:ea typeface="+mn-ea"/>
                <a:cs typeface="+mn-cs"/>
              </a:rPr>
              <a:t>Name:</a:t>
            </a:r>
            <a:r>
              <a:rPr lang="en-US" sz="893" kern="1200">
                <a:solidFill>
                  <a:srgbClr val="979797"/>
                </a:solidFill>
                <a:latin typeface="Söhne"/>
                <a:ea typeface="+mn-ea"/>
                <a:cs typeface="+mn-cs"/>
              </a:rPr>
              <a:t> Sarah</a:t>
            </a:r>
            <a:br>
              <a:rPr lang="en-US" sz="893" kern="1200">
                <a:solidFill>
                  <a:schemeClr val="tx1"/>
                </a:solidFill>
                <a:latin typeface="+mn-lt"/>
                <a:ea typeface="+mn-ea"/>
                <a:cs typeface="+mn-cs"/>
              </a:rPr>
            </a:br>
            <a:r>
              <a:rPr lang="en-US" sz="893" b="1" kern="1200">
                <a:solidFill>
                  <a:srgbClr val="979797"/>
                </a:solidFill>
                <a:latin typeface="Söhne"/>
                <a:ea typeface="+mn-ea"/>
                <a:cs typeface="+mn-cs"/>
              </a:rPr>
              <a:t>Age:</a:t>
            </a:r>
            <a:r>
              <a:rPr lang="en-US" sz="893" kern="1200">
                <a:solidFill>
                  <a:srgbClr val="979797"/>
                </a:solidFill>
                <a:latin typeface="Söhne"/>
                <a:ea typeface="+mn-ea"/>
                <a:cs typeface="+mn-cs"/>
              </a:rPr>
              <a:t> 32</a:t>
            </a:r>
            <a:br>
              <a:rPr lang="en-US" sz="893" kern="1200">
                <a:solidFill>
                  <a:schemeClr val="tx1"/>
                </a:solidFill>
                <a:latin typeface="+mn-lt"/>
                <a:ea typeface="+mn-ea"/>
                <a:cs typeface="+mn-cs"/>
              </a:rPr>
            </a:br>
            <a:r>
              <a:rPr lang="en-US" sz="893" b="1" kern="1200">
                <a:solidFill>
                  <a:srgbClr val="979797"/>
                </a:solidFill>
                <a:latin typeface="Söhne"/>
                <a:ea typeface="+mn-ea"/>
                <a:cs typeface="+mn-cs"/>
              </a:rPr>
              <a:t>Occupation:</a:t>
            </a:r>
            <a:r>
              <a:rPr lang="en-US" sz="893" kern="1200">
                <a:solidFill>
                  <a:srgbClr val="979797"/>
                </a:solidFill>
                <a:latin typeface="Söhne"/>
                <a:ea typeface="+mn-ea"/>
                <a:cs typeface="+mn-cs"/>
              </a:rPr>
              <a:t> Marketing Executive</a:t>
            </a:r>
            <a:endParaRPr lang="en-US"/>
          </a:p>
        </p:txBody>
      </p:sp>
      <p:pic>
        <p:nvPicPr>
          <p:cNvPr id="33" name="Picture 32">
            <a:extLst>
              <a:ext uri="{FF2B5EF4-FFF2-40B4-BE49-F238E27FC236}">
                <a16:creationId xmlns:a16="http://schemas.microsoft.com/office/drawing/2014/main" id="{0DB9D879-E6E0-7107-7A94-5B292825C2D5}"/>
              </a:ext>
            </a:extLst>
          </p:cNvPr>
          <p:cNvPicPr>
            <a:picLocks noChangeAspect="1"/>
          </p:cNvPicPr>
          <p:nvPr/>
        </p:nvPicPr>
        <p:blipFill>
          <a:blip r:embed="rId2"/>
          <a:stretch>
            <a:fillRect/>
          </a:stretch>
        </p:blipFill>
        <p:spPr>
          <a:xfrm>
            <a:off x="2355273" y="1006997"/>
            <a:ext cx="1463626" cy="1873542"/>
          </a:xfrm>
          <a:prstGeom prst="rect">
            <a:avLst/>
          </a:prstGeom>
        </p:spPr>
      </p:pic>
    </p:spTree>
    <p:extLst>
      <p:ext uri="{BB962C8B-B14F-4D97-AF65-F5344CB8AC3E}">
        <p14:creationId xmlns:p14="http://schemas.microsoft.com/office/powerpoint/2010/main" val="2787517428"/>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4215</TotalTime>
  <Words>1978</Words>
  <Application>Microsoft Office PowerPoint</Application>
  <PresentationFormat>Widescreen</PresentationFormat>
  <Paragraphs>245</Paragraphs>
  <Slides>44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Century Gothic</vt:lpstr>
      <vt:lpstr>GothamRoundedBook</vt:lpstr>
      <vt:lpstr>Lato</vt:lpstr>
      <vt:lpstr>Noto Sans Symbols</vt:lpstr>
      <vt:lpstr>Söhne</vt:lpstr>
      <vt:lpstr>Wingdings 3</vt:lpstr>
      <vt:lpstr>Slice</vt:lpstr>
      <vt:lpstr>PowerPoint Presentation</vt:lpstr>
      <vt:lpstr>Agenda</vt:lpstr>
      <vt:lpstr>Team Members Roles</vt:lpstr>
      <vt:lpstr>Team Members Roles</vt:lpstr>
      <vt:lpstr>Improvements made from Professor's Feedback</vt:lpstr>
      <vt:lpstr>Project Description</vt:lpstr>
      <vt:lpstr>Team Working Agreement</vt:lpstr>
      <vt:lpstr>Personas</vt:lpstr>
      <vt:lpstr>Persona 1 </vt:lpstr>
      <vt:lpstr>Persona 2 </vt:lpstr>
      <vt:lpstr>Persona 2 </vt:lpstr>
      <vt:lpstr>Minimal Viable Product (MVP)</vt:lpstr>
      <vt:lpstr>Minimal Viable Product (MVP)</vt:lpstr>
      <vt:lpstr>Minimal Viable Product (MVP)</vt:lpstr>
      <vt:lpstr>Minimal Viable Product (MVP)</vt:lpstr>
      <vt:lpstr>Technologies</vt:lpstr>
      <vt:lpstr>Algorithms</vt:lpstr>
      <vt:lpstr>Diagrams</vt:lpstr>
      <vt:lpstr>Conceptual Architecture Diagram</vt:lpstr>
      <vt:lpstr>ER Diagram</vt:lpstr>
      <vt:lpstr>Sequence Architecture Diagram</vt:lpstr>
      <vt:lpstr>Sprint 1 Recap</vt:lpstr>
      <vt:lpstr>PowerPoint Presentation</vt:lpstr>
      <vt:lpstr>Product backlog</vt:lpstr>
      <vt:lpstr>Product backlog</vt:lpstr>
      <vt:lpstr>PowerPoint Presentation</vt:lpstr>
      <vt:lpstr>Sprint 3 Backlog</vt:lpstr>
      <vt:lpstr>Test Cases</vt:lpstr>
      <vt:lpstr>PowerPoint Presentation</vt:lpstr>
      <vt:lpstr>Metrics</vt:lpstr>
      <vt:lpstr>Team Velocity</vt:lpstr>
      <vt:lpstr>Burndown Chart</vt:lpstr>
      <vt:lpstr>Completed/Committed Ratio</vt:lpstr>
      <vt:lpstr>Retrospective</vt:lpstr>
      <vt:lpstr>What Went Well</vt:lpstr>
      <vt:lpstr>What need improvements</vt:lpstr>
      <vt:lpstr>Next Steps</vt:lpstr>
      <vt:lpstr>Sprint 4 tasks</vt:lpstr>
      <vt:lpstr>Project Demo Sprint 2 </vt:lpstr>
      <vt:lpstr>PowerPoint Presentation</vt:lpstr>
      <vt:lpstr>PowerPoint Presentation</vt:lpstr>
      <vt:lpstr>PowerPoint Presentation</vt:lpstr>
      <vt:lpstr>Wiki page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Sawant, Ms. Vidisha Vijay</dc:creator>
  <cp:lastModifiedBy>sarath upadrista</cp:lastModifiedBy>
  <cp:revision>359</cp:revision>
  <dcterms:created xsi:type="dcterms:W3CDTF">2022-09-26T02:45:11Z</dcterms:created>
  <dcterms:modified xsi:type="dcterms:W3CDTF">2024-03-21T03:24:15Z</dcterms:modified>
</cp:coreProperties>
</file>